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5" r:id="rId2"/>
    <p:sldId id="359" r:id="rId3"/>
    <p:sldId id="371" r:id="rId4"/>
    <p:sldId id="372" r:id="rId5"/>
    <p:sldId id="373" r:id="rId6"/>
    <p:sldId id="370" r:id="rId7"/>
    <p:sldId id="374" r:id="rId8"/>
    <p:sldId id="368" r:id="rId9"/>
    <p:sldId id="375" r:id="rId10"/>
    <p:sldId id="376" r:id="rId11"/>
    <p:sldId id="379" r:id="rId12"/>
    <p:sldId id="377" r:id="rId13"/>
    <p:sldId id="378" r:id="rId14"/>
    <p:sldId id="380" r:id="rId15"/>
    <p:sldId id="381" r:id="rId16"/>
    <p:sldId id="382" r:id="rId17"/>
    <p:sldId id="383" r:id="rId18"/>
    <p:sldId id="384" r:id="rId19"/>
    <p:sldId id="385" r:id="rId20"/>
    <p:sldId id="336" r:id="rId21"/>
  </p:sldIdLst>
  <p:sldSz cx="9144000" cy="5715000" type="screen16x10"/>
  <p:notesSz cx="6858000" cy="9144000"/>
  <p:defaultTextStyle>
    <a:defPPr>
      <a:defRPr lang="en-US"/>
    </a:defPPr>
    <a:lvl1pPr marL="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05"/>
            <p14:sldId id="359"/>
            <p14:sldId id="371"/>
            <p14:sldId id="372"/>
            <p14:sldId id="373"/>
            <p14:sldId id="370"/>
            <p14:sldId id="374"/>
            <p14:sldId id="368"/>
            <p14:sldId id="375"/>
            <p14:sldId id="376"/>
            <p14:sldId id="379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">
          <p15:clr>
            <a:srgbClr val="A4A3A4"/>
          </p15:clr>
        </p15:guide>
        <p15:guide id="2" pos="269">
          <p15:clr>
            <a:srgbClr val="A4A3A4"/>
          </p15:clr>
        </p15:guide>
        <p15:guide id="3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5" autoAdjust="0"/>
    <p:restoredTop sz="98896" autoAdjust="0"/>
  </p:normalViewPr>
  <p:slideViewPr>
    <p:cSldViewPr snapToGrid="0" snapToObjects="1">
      <p:cViewPr>
        <p:scale>
          <a:sx n="75" d="100"/>
          <a:sy n="75" d="100"/>
        </p:scale>
        <p:origin x="-41" y="970"/>
      </p:cViewPr>
      <p:guideLst>
        <p:guide orient="horz" pos="171"/>
        <p:guide pos="269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4/13/2018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883958" y="215643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883958" y="2642936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83961" y="1967249"/>
            <a:ext cx="3381371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899304" y="300341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3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7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861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0198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1571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6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7" y="18018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7" y="30337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7" y="42656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4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3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450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59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84663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2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107234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28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2987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45085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691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1288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2128840" y="2861734"/>
            <a:ext cx="146526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288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1288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1288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26932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38306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3830640" y="2861734"/>
            <a:ext cx="146526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8306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8306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38306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950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55197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5519740" y="2861734"/>
            <a:ext cx="1465260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55197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5197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55197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60841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216778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7216777" y="2861734"/>
            <a:ext cx="1465260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216777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6777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6778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781173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3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1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6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2157413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57412" y="176073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2172758" y="2036545"/>
            <a:ext cx="2932641" cy="230982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  <a:p>
            <a:pPr marL="0" marR="0" lvl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733356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733356" y="2231278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5733356" y="2834136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5733356" y="3445043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5733356" y="4092367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733355" y="19511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733355" y="25682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733355" y="31685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733355" y="38162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410200" y="1358901"/>
            <a:ext cx="0" cy="298966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8" y="1143000"/>
            <a:ext cx="3268661" cy="46862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267200" y="3680159"/>
            <a:ext cx="4398796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267201" y="4081991"/>
            <a:ext cx="43987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267199" y="4272366"/>
            <a:ext cx="4398797" cy="106163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267202" y="1066801"/>
            <a:ext cx="43989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4267202" y="1837578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4267202" y="2338836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4267202" y="2860843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4267202" y="3406567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67201" y="15574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267201" y="20729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25843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267201" y="31304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sp>
        <p:nvSpPr>
          <p:cNvPr id="17" name="Freeform 16"/>
          <p:cNvSpPr/>
          <p:nvPr userDrawn="1"/>
        </p:nvSpPr>
        <p:spPr>
          <a:xfrm rot="1955458">
            <a:off x="-1565485" y="1667988"/>
            <a:ext cx="5663610" cy="1623404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9"/>
          <p:cNvSpPr/>
          <p:nvPr userDrawn="1"/>
        </p:nvSpPr>
        <p:spPr>
          <a:xfrm rot="7893414">
            <a:off x="3863687" y="3577883"/>
            <a:ext cx="212542" cy="340940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718300" y="1837578"/>
            <a:ext cx="1963738" cy="174898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1778002"/>
            <a:ext cx="9144000" cy="28320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2219903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2621735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2439" y="2812110"/>
            <a:ext cx="4043362" cy="137172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24239" y="630300"/>
            <a:ext cx="3957800" cy="50847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788111"/>
            <a:ext cx="338137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5" y="2342343"/>
            <a:ext cx="338137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28626" y="2230144"/>
            <a:ext cx="3383972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2618156"/>
            <a:ext cx="3366029" cy="15728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214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6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679701"/>
            <a:ext cx="9144000" cy="2374900"/>
          </a:xfrm>
          <a:custGeom>
            <a:avLst/>
            <a:gdLst/>
            <a:ahLst/>
            <a:cxnLst/>
            <a:rect l="l" t="t" r="r" b="b"/>
            <a:pathLst>
              <a:path w="9144000" h="2153143">
                <a:moveTo>
                  <a:pt x="3759733" y="0"/>
                </a:moveTo>
                <a:cubicBezTo>
                  <a:pt x="3838366" y="0"/>
                  <a:pt x="3906277" y="26215"/>
                  <a:pt x="3962274" y="79300"/>
                </a:cubicBezTo>
                <a:cubicBezTo>
                  <a:pt x="4017676" y="132384"/>
                  <a:pt x="4045674" y="196609"/>
                  <a:pt x="4045674" y="271321"/>
                </a:cubicBezTo>
                <a:cubicBezTo>
                  <a:pt x="4045674" y="281152"/>
                  <a:pt x="4045674" y="290982"/>
                  <a:pt x="4044482" y="300157"/>
                </a:cubicBezTo>
                <a:cubicBezTo>
                  <a:pt x="4068311" y="294914"/>
                  <a:pt x="4093331" y="291638"/>
                  <a:pt x="4120138" y="291638"/>
                </a:cubicBezTo>
                <a:cubicBezTo>
                  <a:pt x="4202346" y="291638"/>
                  <a:pt x="4272640" y="319163"/>
                  <a:pt x="4331020" y="374869"/>
                </a:cubicBezTo>
                <a:cubicBezTo>
                  <a:pt x="4348295" y="391253"/>
                  <a:pt x="4363188" y="408948"/>
                  <a:pt x="4375103" y="427298"/>
                </a:cubicBezTo>
                <a:cubicBezTo>
                  <a:pt x="4428717" y="394530"/>
                  <a:pt x="4488883" y="377490"/>
                  <a:pt x="4556794" y="377490"/>
                </a:cubicBezTo>
                <a:lnTo>
                  <a:pt x="4572000" y="378013"/>
                </a:lnTo>
                <a:lnTo>
                  <a:pt x="4587205" y="377490"/>
                </a:lnTo>
                <a:cubicBezTo>
                  <a:pt x="4655116" y="377490"/>
                  <a:pt x="4715283" y="394530"/>
                  <a:pt x="4768896" y="427298"/>
                </a:cubicBezTo>
                <a:cubicBezTo>
                  <a:pt x="4780811" y="408948"/>
                  <a:pt x="4795704" y="391253"/>
                  <a:pt x="4812979" y="374869"/>
                </a:cubicBezTo>
                <a:cubicBezTo>
                  <a:pt x="4871359" y="319163"/>
                  <a:pt x="4941653" y="291638"/>
                  <a:pt x="5023861" y="291638"/>
                </a:cubicBezTo>
                <a:cubicBezTo>
                  <a:pt x="5050668" y="291638"/>
                  <a:pt x="5075688" y="294914"/>
                  <a:pt x="5099517" y="300157"/>
                </a:cubicBezTo>
                <a:cubicBezTo>
                  <a:pt x="5098325" y="290982"/>
                  <a:pt x="5098325" y="281152"/>
                  <a:pt x="5098325" y="271321"/>
                </a:cubicBezTo>
                <a:cubicBezTo>
                  <a:pt x="5098325" y="196609"/>
                  <a:pt x="5126323" y="132384"/>
                  <a:pt x="5181725" y="79300"/>
                </a:cubicBezTo>
                <a:cubicBezTo>
                  <a:pt x="5237722" y="26215"/>
                  <a:pt x="5305633" y="0"/>
                  <a:pt x="5384267" y="0"/>
                </a:cubicBezTo>
                <a:cubicBezTo>
                  <a:pt x="5463496" y="0"/>
                  <a:pt x="5530812" y="26215"/>
                  <a:pt x="5586808" y="79300"/>
                </a:cubicBezTo>
                <a:cubicBezTo>
                  <a:pt x="5615403" y="106169"/>
                  <a:pt x="5636849" y="136316"/>
                  <a:pt x="5650550" y="169084"/>
                </a:cubicBezTo>
                <a:cubicBezTo>
                  <a:pt x="5660081" y="158598"/>
                  <a:pt x="5669612" y="148113"/>
                  <a:pt x="5680335" y="138282"/>
                </a:cubicBezTo>
                <a:cubicBezTo>
                  <a:pt x="5764927" y="58327"/>
                  <a:pt x="5866197" y="18350"/>
                  <a:pt x="5985339" y="18350"/>
                </a:cubicBezTo>
                <a:cubicBezTo>
                  <a:pt x="6104482" y="18350"/>
                  <a:pt x="6206349" y="58327"/>
                  <a:pt x="6290344" y="138282"/>
                </a:cubicBezTo>
                <a:cubicBezTo>
                  <a:pt x="6308811" y="155650"/>
                  <a:pt x="6325193" y="173672"/>
                  <a:pt x="6339564" y="192514"/>
                </a:cubicBezTo>
                <a:lnTo>
                  <a:pt x="6372991" y="245722"/>
                </a:lnTo>
                <a:lnTo>
                  <a:pt x="6402166" y="212150"/>
                </a:lnTo>
                <a:cubicBezTo>
                  <a:pt x="6458162" y="159065"/>
                  <a:pt x="6526073" y="132850"/>
                  <a:pt x="6604707" y="132850"/>
                </a:cubicBezTo>
                <a:cubicBezTo>
                  <a:pt x="6683937" y="132850"/>
                  <a:pt x="6751253" y="159065"/>
                  <a:pt x="6807249" y="212150"/>
                </a:cubicBezTo>
                <a:cubicBezTo>
                  <a:pt x="6835843" y="239019"/>
                  <a:pt x="6857289" y="269166"/>
                  <a:pt x="6870991" y="301934"/>
                </a:cubicBezTo>
                <a:cubicBezTo>
                  <a:pt x="6880522" y="291449"/>
                  <a:pt x="6890053" y="280963"/>
                  <a:pt x="6900776" y="271132"/>
                </a:cubicBezTo>
                <a:cubicBezTo>
                  <a:pt x="6985367" y="191178"/>
                  <a:pt x="7086638" y="151200"/>
                  <a:pt x="7205780" y="151200"/>
                </a:cubicBezTo>
                <a:cubicBezTo>
                  <a:pt x="7324922" y="151200"/>
                  <a:pt x="7426789" y="191178"/>
                  <a:pt x="7510785" y="271132"/>
                </a:cubicBezTo>
                <a:cubicBezTo>
                  <a:pt x="7547719" y="305867"/>
                  <a:pt x="7576312" y="343222"/>
                  <a:pt x="7597162" y="384511"/>
                </a:cubicBezTo>
                <a:cubicBezTo>
                  <a:pt x="7625757" y="377957"/>
                  <a:pt x="7656138" y="374680"/>
                  <a:pt x="7688306" y="374680"/>
                </a:cubicBezTo>
                <a:cubicBezTo>
                  <a:pt x="7793152" y="374680"/>
                  <a:pt x="7882509" y="410069"/>
                  <a:pt x="7956376" y="480193"/>
                </a:cubicBezTo>
                <a:cubicBezTo>
                  <a:pt x="7996289" y="518205"/>
                  <a:pt x="8025479" y="560148"/>
                  <a:pt x="8043946" y="606679"/>
                </a:cubicBezTo>
                <a:cubicBezTo>
                  <a:pt x="8104113" y="580465"/>
                  <a:pt x="8170237" y="567357"/>
                  <a:pt x="8242914" y="567357"/>
                </a:cubicBezTo>
                <a:cubicBezTo>
                  <a:pt x="8332270" y="567357"/>
                  <a:pt x="8411574" y="587264"/>
                  <a:pt x="8481077" y="626801"/>
                </a:cubicBezTo>
                <a:lnTo>
                  <a:pt x="8488422" y="631909"/>
                </a:lnTo>
                <a:lnTo>
                  <a:pt x="8521208" y="615142"/>
                </a:lnTo>
                <a:cubicBezTo>
                  <a:pt x="8555238" y="601789"/>
                  <a:pt x="8592172" y="595072"/>
                  <a:pt x="8632085" y="595072"/>
                </a:cubicBezTo>
                <a:cubicBezTo>
                  <a:pt x="8711910" y="595072"/>
                  <a:pt x="8779822" y="621941"/>
                  <a:pt x="8836414" y="675026"/>
                </a:cubicBezTo>
                <a:cubicBezTo>
                  <a:pt x="8872753" y="709760"/>
                  <a:pt x="8897177" y="749082"/>
                  <a:pt x="8910282" y="792992"/>
                </a:cubicBezTo>
                <a:cubicBezTo>
                  <a:pt x="8928153" y="784472"/>
                  <a:pt x="8947216" y="780540"/>
                  <a:pt x="8968662" y="780540"/>
                </a:cubicBezTo>
                <a:cubicBezTo>
                  <a:pt x="9003213" y="780540"/>
                  <a:pt x="9032999" y="791681"/>
                  <a:pt x="9058018" y="813308"/>
                </a:cubicBezTo>
                <a:cubicBezTo>
                  <a:pt x="9065167" y="787094"/>
                  <a:pt x="9079464" y="763501"/>
                  <a:pt x="9100909" y="743185"/>
                </a:cubicBezTo>
                <a:cubicBezTo>
                  <a:pt x="9114015" y="730732"/>
                  <a:pt x="9128312" y="720901"/>
                  <a:pt x="9143205" y="713693"/>
                </a:cubicBezTo>
                <a:cubicBezTo>
                  <a:pt x="9143205" y="781523"/>
                  <a:pt x="9143205" y="832396"/>
                  <a:pt x="9143205" y="870551"/>
                </a:cubicBezTo>
                <a:lnTo>
                  <a:pt x="9143205" y="877894"/>
                </a:lnTo>
                <a:lnTo>
                  <a:pt x="9144000" y="877583"/>
                </a:lnTo>
                <a:lnTo>
                  <a:pt x="9144000" y="1264698"/>
                </a:lnTo>
                <a:lnTo>
                  <a:pt x="9142413" y="1264698"/>
                </a:lnTo>
                <a:lnTo>
                  <a:pt x="9142413" y="2153143"/>
                </a:lnTo>
                <a:lnTo>
                  <a:pt x="0" y="2153143"/>
                </a:lnTo>
                <a:lnTo>
                  <a:pt x="0" y="1264698"/>
                </a:lnTo>
                <a:lnTo>
                  <a:pt x="0" y="877583"/>
                </a:lnTo>
                <a:lnTo>
                  <a:pt x="794" y="877894"/>
                </a:lnTo>
                <a:lnTo>
                  <a:pt x="794" y="870551"/>
                </a:lnTo>
                <a:cubicBezTo>
                  <a:pt x="794" y="832396"/>
                  <a:pt x="794" y="781523"/>
                  <a:pt x="794" y="713693"/>
                </a:cubicBezTo>
                <a:cubicBezTo>
                  <a:pt x="15687" y="720901"/>
                  <a:pt x="29984" y="730732"/>
                  <a:pt x="43089" y="743185"/>
                </a:cubicBezTo>
                <a:cubicBezTo>
                  <a:pt x="64535" y="763501"/>
                  <a:pt x="78832" y="787094"/>
                  <a:pt x="85981" y="813308"/>
                </a:cubicBezTo>
                <a:cubicBezTo>
                  <a:pt x="111000" y="791681"/>
                  <a:pt x="140786" y="780540"/>
                  <a:pt x="175338" y="780540"/>
                </a:cubicBezTo>
                <a:cubicBezTo>
                  <a:pt x="196783" y="780540"/>
                  <a:pt x="215846" y="784472"/>
                  <a:pt x="233718" y="792992"/>
                </a:cubicBezTo>
                <a:cubicBezTo>
                  <a:pt x="246823" y="749082"/>
                  <a:pt x="271247" y="709760"/>
                  <a:pt x="307585" y="675026"/>
                </a:cubicBezTo>
                <a:cubicBezTo>
                  <a:pt x="364178" y="621941"/>
                  <a:pt x="432089" y="595072"/>
                  <a:pt x="511914" y="595072"/>
                </a:cubicBezTo>
                <a:cubicBezTo>
                  <a:pt x="551827" y="595072"/>
                  <a:pt x="588761" y="601789"/>
                  <a:pt x="622791" y="615142"/>
                </a:cubicBezTo>
                <a:lnTo>
                  <a:pt x="655577" y="631909"/>
                </a:lnTo>
                <a:lnTo>
                  <a:pt x="662922" y="626801"/>
                </a:lnTo>
                <a:cubicBezTo>
                  <a:pt x="732424" y="587264"/>
                  <a:pt x="811729" y="567357"/>
                  <a:pt x="901086" y="567357"/>
                </a:cubicBezTo>
                <a:cubicBezTo>
                  <a:pt x="973762" y="567357"/>
                  <a:pt x="1039887" y="580465"/>
                  <a:pt x="1100053" y="606679"/>
                </a:cubicBezTo>
                <a:cubicBezTo>
                  <a:pt x="1118520" y="560148"/>
                  <a:pt x="1147710" y="518205"/>
                  <a:pt x="1187623" y="480193"/>
                </a:cubicBezTo>
                <a:cubicBezTo>
                  <a:pt x="1261491" y="410069"/>
                  <a:pt x="1350848" y="374680"/>
                  <a:pt x="1455693" y="374680"/>
                </a:cubicBezTo>
                <a:cubicBezTo>
                  <a:pt x="1487862" y="374680"/>
                  <a:pt x="1518243" y="377957"/>
                  <a:pt x="1546837" y="384511"/>
                </a:cubicBezTo>
                <a:cubicBezTo>
                  <a:pt x="1567686" y="343222"/>
                  <a:pt x="1596281" y="305867"/>
                  <a:pt x="1633215" y="271132"/>
                </a:cubicBezTo>
                <a:cubicBezTo>
                  <a:pt x="1717210" y="191178"/>
                  <a:pt x="1819077" y="151200"/>
                  <a:pt x="1938219" y="151200"/>
                </a:cubicBezTo>
                <a:cubicBezTo>
                  <a:pt x="2057362" y="151200"/>
                  <a:pt x="2158632" y="191178"/>
                  <a:pt x="2243223" y="271132"/>
                </a:cubicBezTo>
                <a:cubicBezTo>
                  <a:pt x="2253947" y="280963"/>
                  <a:pt x="2263478" y="291449"/>
                  <a:pt x="2273009" y="301934"/>
                </a:cubicBezTo>
                <a:cubicBezTo>
                  <a:pt x="2286710" y="269166"/>
                  <a:pt x="2308156" y="239019"/>
                  <a:pt x="2336750" y="212150"/>
                </a:cubicBezTo>
                <a:cubicBezTo>
                  <a:pt x="2392747" y="159065"/>
                  <a:pt x="2460063" y="132850"/>
                  <a:pt x="2539292" y="132850"/>
                </a:cubicBezTo>
                <a:cubicBezTo>
                  <a:pt x="2617926" y="132850"/>
                  <a:pt x="2685837" y="159065"/>
                  <a:pt x="2741834" y="212150"/>
                </a:cubicBezTo>
                <a:lnTo>
                  <a:pt x="2771008" y="245722"/>
                </a:lnTo>
                <a:lnTo>
                  <a:pt x="2804435" y="192514"/>
                </a:lnTo>
                <a:cubicBezTo>
                  <a:pt x="2818807" y="173672"/>
                  <a:pt x="2835188" y="155650"/>
                  <a:pt x="2853656" y="138282"/>
                </a:cubicBezTo>
                <a:cubicBezTo>
                  <a:pt x="2937651" y="58327"/>
                  <a:pt x="3039517" y="18350"/>
                  <a:pt x="3158660" y="18350"/>
                </a:cubicBezTo>
                <a:cubicBezTo>
                  <a:pt x="3277802" y="18350"/>
                  <a:pt x="3379073" y="58327"/>
                  <a:pt x="3463664" y="138282"/>
                </a:cubicBezTo>
                <a:cubicBezTo>
                  <a:pt x="3474387" y="148113"/>
                  <a:pt x="3483918" y="158598"/>
                  <a:pt x="3493450" y="169084"/>
                </a:cubicBezTo>
                <a:cubicBezTo>
                  <a:pt x="3507150" y="136316"/>
                  <a:pt x="3528596" y="106169"/>
                  <a:pt x="3557190" y="79300"/>
                </a:cubicBezTo>
                <a:cubicBezTo>
                  <a:pt x="3613188" y="26215"/>
                  <a:pt x="3680503" y="0"/>
                  <a:pt x="375973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003057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 rot="10800000">
            <a:off x="0" y="0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" name="Freeform 35"/>
          <p:cNvSpPr>
            <a:spLocks/>
          </p:cNvSpPr>
          <p:nvPr userDrawn="1"/>
        </p:nvSpPr>
        <p:spPr bwMode="auto">
          <a:xfrm>
            <a:off x="655640" y="1656729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35"/>
          <p:cNvSpPr>
            <a:spLocks/>
          </p:cNvSpPr>
          <p:nvPr userDrawn="1"/>
        </p:nvSpPr>
        <p:spPr bwMode="auto">
          <a:xfrm flipH="1">
            <a:off x="5926754" y="3098081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ection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48"/>
          </p:nvPr>
        </p:nvSpPr>
        <p:spPr>
          <a:xfrm rot="10800000">
            <a:off x="0" y="-55031"/>
            <a:ext cx="9174162" cy="5770031"/>
          </a:xfrm>
          <a:custGeom>
            <a:avLst/>
            <a:gdLst>
              <a:gd name="connsiteX0" fmla="*/ 0 w 3903662"/>
              <a:gd name="connsiteY0" fmla="*/ 0 h 3433231"/>
              <a:gd name="connsiteX1" fmla="*/ 3903662 w 3903662"/>
              <a:gd name="connsiteY1" fmla="*/ 0 h 3433231"/>
              <a:gd name="connsiteX2" fmla="*/ 3903662 w 3903662"/>
              <a:gd name="connsiteY2" fmla="*/ 3433231 h 3433231"/>
              <a:gd name="connsiteX3" fmla="*/ 0 w 3903662"/>
              <a:gd name="connsiteY3" fmla="*/ 3433231 h 3433231"/>
              <a:gd name="connsiteX4" fmla="*/ 0 w 3903662"/>
              <a:gd name="connsiteY4" fmla="*/ 0 h 34332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415109 h 5848340"/>
              <a:gd name="connsiteX1" fmla="*/ 9174162 w 9174162"/>
              <a:gd name="connsiteY1" fmla="*/ 78309 h 5848340"/>
              <a:gd name="connsiteX2" fmla="*/ 3903662 w 9174162"/>
              <a:gd name="connsiteY2" fmla="*/ 5848340 h 5848340"/>
              <a:gd name="connsiteX3" fmla="*/ 0 w 9174162"/>
              <a:gd name="connsiteY3" fmla="*/ 5848340 h 5848340"/>
              <a:gd name="connsiteX4" fmla="*/ 0 w 9174162"/>
              <a:gd name="connsiteY4" fmla="*/ 2415109 h 5848340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4162" h="5770031">
                <a:moveTo>
                  <a:pt x="0" y="2336800"/>
                </a:moveTo>
                <a:cubicBezTo>
                  <a:pt x="5191654" y="2548467"/>
                  <a:pt x="8097308" y="512233"/>
                  <a:pt x="9174162" y="0"/>
                </a:cubicBezTo>
                <a:cubicBezTo>
                  <a:pt x="7671329" y="1351844"/>
                  <a:pt x="6651095" y="1738487"/>
                  <a:pt x="5935662" y="5757331"/>
                </a:cubicBezTo>
                <a:lnTo>
                  <a:pt x="0" y="5770031"/>
                </a:lnTo>
                <a:lnTo>
                  <a:pt x="0" y="23368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65639" y="41250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465640" y="45141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465639" y="47045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5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6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42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38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4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3" y="4523255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3" y="3974582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3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98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27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58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7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48741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11446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48741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11446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748741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911446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14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07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b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900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85279" y="3362259"/>
            <a:ext cx="540000" cy="54000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5358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Freeform 75"/>
          <p:cNvSpPr/>
          <p:nvPr userDrawn="1"/>
        </p:nvSpPr>
        <p:spPr>
          <a:xfrm>
            <a:off x="30338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3118879" y="3362259"/>
            <a:ext cx="540000" cy="54000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31307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4" name="Freeform 93"/>
          <p:cNvSpPr/>
          <p:nvPr userDrawn="1"/>
        </p:nvSpPr>
        <p:spPr>
          <a:xfrm>
            <a:off x="5218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5" name="Oval 94"/>
          <p:cNvSpPr>
            <a:spLocks noChangeAspect="1"/>
          </p:cNvSpPr>
          <p:nvPr userDrawn="1"/>
        </p:nvSpPr>
        <p:spPr>
          <a:xfrm>
            <a:off x="5303279" y="3362259"/>
            <a:ext cx="540000" cy="54000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3151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73899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7" name="Oval 106"/>
          <p:cNvSpPr>
            <a:spLocks noChangeAspect="1"/>
          </p:cNvSpPr>
          <p:nvPr userDrawn="1"/>
        </p:nvSpPr>
        <p:spPr>
          <a:xfrm>
            <a:off x="7474979" y="3362259"/>
            <a:ext cx="540000" cy="5400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4868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20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2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animBg="1"/>
      <p:bldP spid="77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 animBg="1"/>
      <p:bldP spid="95" grpId="0" animBg="1"/>
      <p:bldP spid="9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/>
      <p:bldP spid="107" grpId="0" animBg="1"/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e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81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70483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89252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4356100" cy="57149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23131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24963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900775"/>
            <a:ext cx="3903663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78373" y="4523255"/>
            <a:ext cx="3903663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78373" y="3974582"/>
            <a:ext cx="3903663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78373" y="4317574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93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584700"/>
            <a:ext cx="3903663" cy="88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8962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88962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778375" y="4584700"/>
            <a:ext cx="3903663" cy="88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914900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4914900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3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250647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501987"/>
            <a:ext cx="8230129" cy="649977"/>
          </a:xfrm>
          <a:prstGeom prst="rect">
            <a:avLst/>
          </a:prstGeom>
        </p:spPr>
        <p:txBody>
          <a:bodyPr vert="horz" lIns="0" tIns="0" rIns="0" bIns="0" numCol="2" spcCol="36000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050409"/>
            <a:ext cx="41576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708401"/>
            <a:ext cx="239713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381900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3381900" y="3708401"/>
            <a:ext cx="239713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72610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72610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72610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902072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902072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902072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381900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289671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6284907" y="3708401"/>
            <a:ext cx="239713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05079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05079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5079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84907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4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/>
      <p:bldP spid="101" grpId="0" animBg="1"/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419603"/>
            <a:ext cx="2607735" cy="89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96371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5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96371" y="4947392"/>
            <a:ext cx="233977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4419603"/>
            <a:ext cx="2607735" cy="8974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3388460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4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379994" y="4947392"/>
            <a:ext cx="23397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4419603"/>
            <a:ext cx="2607735" cy="8974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178539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3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6178539" y="4947392"/>
            <a:ext cx="233977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4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768600"/>
            <a:ext cx="3903663" cy="323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24405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778375" y="2768600"/>
            <a:ext cx="3903663" cy="323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850343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452438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437" y="4965700"/>
            <a:ext cx="3903663" cy="32389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24405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4778376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778375" y="4965700"/>
            <a:ext cx="3903663" cy="323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850343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4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animBg="1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962401"/>
            <a:ext cx="1457326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2124600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2124600" y="3962401"/>
            <a:ext cx="1457326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38131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3808407" y="3962401"/>
            <a:ext cx="1457326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76"/>
          </p:nvPr>
        </p:nvSpPr>
        <p:spPr>
          <a:xfrm>
            <a:off x="55022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97507" y="3962401"/>
            <a:ext cx="1457326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77"/>
          </p:nvPr>
        </p:nvSpPr>
        <p:spPr>
          <a:xfrm>
            <a:off x="7216773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212009" y="3962401"/>
            <a:ext cx="1457326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100" grpId="0"/>
      <p:bldP spid="101" grpId="0" animBg="1"/>
      <p:bldP spid="22" grpId="0"/>
      <p:bldP spid="23" grpId="0" animBg="1"/>
      <p:bldP spid="24" grpId="0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692403"/>
            <a:ext cx="2607735" cy="482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6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2692403"/>
            <a:ext cx="2607735" cy="4825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5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2692403"/>
            <a:ext cx="2607735" cy="48259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4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82"/>
          </p:nvPr>
        </p:nvSpPr>
        <p:spPr>
          <a:xfrm>
            <a:off x="452438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52437" y="4889503"/>
            <a:ext cx="2607735" cy="4825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587906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2495032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85"/>
          </p:nvPr>
        </p:nvSpPr>
        <p:spPr>
          <a:xfrm>
            <a:off x="3255961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3255960" y="4889503"/>
            <a:ext cx="2607735" cy="4825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3379995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7" hasCustomPrompt="1"/>
          </p:nvPr>
        </p:nvSpPr>
        <p:spPr>
          <a:xfrm>
            <a:off x="526351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88"/>
          </p:nvPr>
        </p:nvSpPr>
        <p:spPr>
          <a:xfrm>
            <a:off x="6043076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043075" y="4889503"/>
            <a:ext cx="2607735" cy="4825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9" hasCustomPrompt="1"/>
          </p:nvPr>
        </p:nvSpPr>
        <p:spPr>
          <a:xfrm>
            <a:off x="6170074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09222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6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0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295997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2591994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51"/>
          </p:nvPr>
        </p:nvSpPr>
        <p:spPr>
          <a:xfrm>
            <a:off x="3887991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52"/>
          </p:nvPr>
        </p:nvSpPr>
        <p:spPr>
          <a:xfrm>
            <a:off x="5183988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53"/>
          </p:nvPr>
        </p:nvSpPr>
        <p:spPr>
          <a:xfrm>
            <a:off x="6479985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54"/>
          </p:nvPr>
        </p:nvSpPr>
        <p:spPr>
          <a:xfrm>
            <a:off x="7775982" y="0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0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295997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2591994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58"/>
          </p:nvPr>
        </p:nvSpPr>
        <p:spPr>
          <a:xfrm>
            <a:off x="3887991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59"/>
          </p:nvPr>
        </p:nvSpPr>
        <p:spPr>
          <a:xfrm>
            <a:off x="5183988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60"/>
          </p:nvPr>
        </p:nvSpPr>
        <p:spPr>
          <a:xfrm>
            <a:off x="6479985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2"/>
          <p:cNvSpPr>
            <a:spLocks noGrp="1" noChangeAspect="1"/>
          </p:cNvSpPr>
          <p:nvPr>
            <p:ph type="pic" sz="quarter" idx="61"/>
          </p:nvPr>
        </p:nvSpPr>
        <p:spPr>
          <a:xfrm>
            <a:off x="7775982" y="1295996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0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295997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2591994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65"/>
          </p:nvPr>
        </p:nvSpPr>
        <p:spPr>
          <a:xfrm>
            <a:off x="3887991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83988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67"/>
          </p:nvPr>
        </p:nvSpPr>
        <p:spPr>
          <a:xfrm>
            <a:off x="6479985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7775982" y="2591992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51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165100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664297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3163494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165100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664297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3163494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165100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664297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3163494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70"/>
          </p:nvPr>
        </p:nvSpPr>
        <p:spPr>
          <a:xfrm>
            <a:off x="165100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664297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72"/>
          </p:nvPr>
        </p:nvSpPr>
        <p:spPr>
          <a:xfrm>
            <a:off x="3163494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50548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69317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03196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05028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880840"/>
            <a:ext cx="3903663" cy="36538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23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9" grpId="0"/>
      <p:bldP spid="80" grpId="0"/>
      <p:bldP spid="81" grpId="0"/>
      <p:bldP spid="86" grpId="0"/>
      <p:bldP spid="87" grpId="0"/>
      <p:bldP spid="88" grpId="0"/>
      <p:bldP spid="25" grpId="0"/>
      <p:bldP spid="26" grpId="0"/>
      <p:bldP spid="27" grpId="0"/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4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8899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3" y="1278122"/>
            <a:ext cx="4605867" cy="30906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8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7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37354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0"/>
            <a:ext cx="9144000" cy="23347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6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7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4638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</p:spTree>
    <p:extLst>
      <p:ext uri="{BB962C8B-B14F-4D97-AF65-F5344CB8AC3E}">
        <p14:creationId xmlns:p14="http://schemas.microsoft.com/office/powerpoint/2010/main" val="36349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4689476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50332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91176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91177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4689476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50332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591176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591177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4689476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750332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591176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5591177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4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2932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541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2523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3132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7219423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280279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12932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3541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42523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132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7219423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280279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2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452438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13294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2065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3416833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477689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1656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6378576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439432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132638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2065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1656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32638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249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0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8" r:id="rId11"/>
    <p:sldLayoutId id="2147483709" r:id="rId12"/>
    <p:sldLayoutId id="2147483717" r:id="rId13"/>
    <p:sldLayoutId id="2147483683" r:id="rId14"/>
    <p:sldLayoutId id="2147483691" r:id="rId15"/>
    <p:sldLayoutId id="2147483692" r:id="rId16"/>
    <p:sldLayoutId id="2147483693" r:id="rId17"/>
    <p:sldLayoutId id="2147483694" r:id="rId18"/>
    <p:sldLayoutId id="2147483671" r:id="rId19"/>
    <p:sldLayoutId id="2147483701" r:id="rId20"/>
    <p:sldLayoutId id="2147483714" r:id="rId21"/>
    <p:sldLayoutId id="2147483715" r:id="rId22"/>
    <p:sldLayoutId id="2147483722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07" r:id="rId30"/>
    <p:sldLayoutId id="2147483702" r:id="rId31"/>
    <p:sldLayoutId id="2147483718" r:id="rId32"/>
    <p:sldLayoutId id="2147483703" r:id="rId33"/>
    <p:sldLayoutId id="2147483704" r:id="rId34"/>
    <p:sldLayoutId id="2147483705" r:id="rId35"/>
    <p:sldLayoutId id="2147483716" r:id="rId36"/>
    <p:sldLayoutId id="2147483719" r:id="rId37"/>
    <p:sldLayoutId id="2147483713" r:id="rId38"/>
    <p:sldLayoutId id="2147483712" r:id="rId39"/>
    <p:sldLayoutId id="2147483706" r:id="rId40"/>
    <p:sldLayoutId id="2147483710" r:id="rId41"/>
    <p:sldLayoutId id="2147483711" r:id="rId42"/>
    <p:sldLayoutId id="2147483720" r:id="rId43"/>
    <p:sldLayoutId id="2147483721" r:id="rId44"/>
    <p:sldLayoutId id="2147483723" r:id="rId45"/>
    <p:sldLayoutId id="2147483724" r:id="rId46"/>
    <p:sldLayoutId id="2147483686" r:id="rId47"/>
    <p:sldLayoutId id="2147483684" r:id="rId48"/>
    <p:sldLayoutId id="2147483685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40503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77" indent="-303777" algn="l" defTabSz="40503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184" indent="-253147" algn="l" defTabSz="40503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591" indent="-202518" algn="l" defTabSz="40503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626" indent="-202518" algn="l" defTabSz="40503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62" indent="-202518" algn="l" defTabSz="40503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698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35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771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807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37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7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10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144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18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216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5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28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54.210.4.37/mycaree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6NChE0NcoLw" TargetMode="External"/><Relationship Id="rId4" Type="http://schemas.openxmlformats.org/officeDocument/2006/relationships/hyperlink" Target="https://github.com/alexpt2000gmit/4Year_MainProject_MyCare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ycareer-webajobs.herokuapp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ycareer-api.herokuapp.com/swagger-ui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54.210.4.37/mycareer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68132" y="1373676"/>
            <a:ext cx="4801663" cy="1151415"/>
          </a:xfrm>
        </p:spPr>
        <p:txBody>
          <a:bodyPr/>
          <a:lstStyle/>
          <a:p>
            <a:r>
              <a:rPr lang="en-GB" dirty="0"/>
              <a:t>ALEXANDER SOUZA  </a:t>
            </a:r>
            <a:endParaRPr lang="en-IE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71330" y="2067328"/>
            <a:ext cx="5537437" cy="363669"/>
          </a:xfrm>
        </p:spPr>
        <p:txBody>
          <a:bodyPr/>
          <a:lstStyle/>
          <a:p>
            <a:r>
              <a:rPr lang="en-US" dirty="0"/>
              <a:t>APPLIED PROJECT AND MINOR DISSERTATION </a:t>
            </a:r>
          </a:p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483006" y="2431004"/>
            <a:ext cx="6171916" cy="1759147"/>
          </a:xfrm>
        </p:spPr>
        <p:txBody>
          <a:bodyPr/>
          <a:lstStyle/>
          <a:p>
            <a:r>
              <a:rPr lang="en-US" dirty="0"/>
              <a:t>Alexander Souza – G00317835</a:t>
            </a:r>
          </a:p>
          <a:p>
            <a:endParaRPr lang="en-US" dirty="0"/>
          </a:p>
          <a:p>
            <a:r>
              <a:rPr lang="en-US" dirty="0"/>
              <a:t>Supervisor</a:t>
            </a:r>
          </a:p>
          <a:p>
            <a:r>
              <a:rPr lang="en-US" dirty="0"/>
              <a:t>Damien Costello</a:t>
            </a:r>
          </a:p>
        </p:txBody>
      </p:sp>
      <p:sp>
        <p:nvSpPr>
          <p:cNvPr id="12" name="Freeform 11"/>
          <p:cNvSpPr/>
          <p:nvPr/>
        </p:nvSpPr>
        <p:spPr>
          <a:xfrm rot="9340997">
            <a:off x="928765" y="4325423"/>
            <a:ext cx="3519006" cy="115103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4199466 w 4199466"/>
              <a:gd name="connsiteY0" fmla="*/ 243473 h 1115335"/>
              <a:gd name="connsiteX1" fmla="*/ 2099733 w 4199466"/>
              <a:gd name="connsiteY1" fmla="*/ 599074 h 1115335"/>
              <a:gd name="connsiteX2" fmla="*/ 2641098 w 4199466"/>
              <a:gd name="connsiteY2" fmla="*/ 1115187 h 1115335"/>
              <a:gd name="connsiteX3" fmla="*/ 3183466 w 4199466"/>
              <a:gd name="connsiteY3" fmla="*/ 649873 h 1115335"/>
              <a:gd name="connsiteX4" fmla="*/ 0 w 4199466"/>
              <a:gd name="connsiteY4" fmla="*/ 412806 h 1115335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466" h="1151030">
                <a:moveTo>
                  <a:pt x="4199466" y="279036"/>
                </a:moveTo>
                <a:cubicBezTo>
                  <a:pt x="3241321" y="239525"/>
                  <a:pt x="2236563" y="182670"/>
                  <a:pt x="2099733" y="634637"/>
                </a:cubicBezTo>
                <a:cubicBezTo>
                  <a:pt x="1962903" y="1086604"/>
                  <a:pt x="2460476" y="1142284"/>
                  <a:pt x="2641098" y="1150750"/>
                </a:cubicBezTo>
                <a:cubicBezTo>
                  <a:pt x="2821720" y="1159216"/>
                  <a:pt x="3197646" y="975667"/>
                  <a:pt x="3183466" y="685436"/>
                </a:cubicBezTo>
                <a:cubicBezTo>
                  <a:pt x="3169286" y="395205"/>
                  <a:pt x="2111021" y="-553521"/>
                  <a:pt x="0" y="4483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/>
          <p:cNvSpPr/>
          <p:nvPr/>
        </p:nvSpPr>
        <p:spPr>
          <a:xfrm rot="2110876">
            <a:off x="4321984" y="4061409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Image result for gmit logo">
            <a:extLst>
              <a:ext uri="{FF2B5EF4-FFF2-40B4-BE49-F238E27FC236}">
                <a16:creationId xmlns:a16="http://schemas.microsoft.com/office/drawing/2014/main" id="{D835710D-1EF8-42EF-BB8D-5D1210EC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79" y="159689"/>
            <a:ext cx="1688037" cy="52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7EDF1BA-B88A-4663-ADD3-2F0D67A75920}"/>
              </a:ext>
            </a:extLst>
          </p:cNvPr>
          <p:cNvSpPr txBox="1">
            <a:spLocks/>
          </p:cNvSpPr>
          <p:nvPr/>
        </p:nvSpPr>
        <p:spPr>
          <a:xfrm>
            <a:off x="3985911" y="3768441"/>
            <a:ext cx="5050935" cy="17170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deployed on AWS and Heroku: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http://54.210.4.37/mycareer/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https://github.com/alexpt2000gmit/4Year_MainProject_MyCareer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YouTube video: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https://youtu.be/6NChE0NcoLw</a:t>
            </a:r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r"/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PrimeNG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US" dirty="0"/>
              <a:t>UI components.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3D9FE-EF2C-4E1B-A2CE-22410CE5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262595"/>
            <a:ext cx="6023420" cy="3763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EB401-D490-4429-AAA9-CD6F6277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205631"/>
            <a:ext cx="2288539" cy="98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9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front-end (Applicants)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295900" y="707868"/>
            <a:ext cx="3558445" cy="1571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Through the job application module, the applicant can view a list of all available jobs on the page and also be able to submit their personal data to the selected position.</a:t>
            </a:r>
            <a:endParaRPr lang="en-IE" dirty="0"/>
          </a:p>
          <a:p>
            <a:pPr lvl="0" hangingPunct="0"/>
            <a:endParaRPr lang="en-US" dirty="0"/>
          </a:p>
          <a:p>
            <a:pPr hangingPunct="0"/>
            <a:r>
              <a:rPr lang="en-US" dirty="0"/>
              <a:t>Access URL for the front-end Applicants page:</a:t>
            </a:r>
            <a:endParaRPr lang="en-IE" dirty="0"/>
          </a:p>
          <a:p>
            <a:pPr lvl="0" hangingPunct="0"/>
            <a:r>
              <a:rPr lang="en-US" dirty="0">
                <a:hlinkClick r:id="rId2"/>
              </a:rPr>
              <a:t>https://mycareer-webajobs.herokuapp.com/</a:t>
            </a:r>
            <a:endParaRPr lang="en-US" dirty="0"/>
          </a:p>
          <a:p>
            <a:pPr lvl="0"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Joomla and Angular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8692F-F854-4921-A58A-FA20653E12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438" y="1089544"/>
            <a:ext cx="4671060" cy="445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8433F-7AB1-48E9-BC62-F85C02B23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5900" y="2357316"/>
            <a:ext cx="3558445" cy="234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4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Backend (Admin - 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4751716" y="707868"/>
            <a:ext cx="4102629" cy="214963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b="1" dirty="0"/>
              <a:t>Through this module, the administrator can manage the data provided by the API, such as:</a:t>
            </a:r>
            <a:endParaRPr lang="en-IE" b="1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published work;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applicants;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the system agenda;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Candidate evaluation system;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List of questions for the interview process.</a:t>
            </a:r>
            <a:endParaRPr lang="en-IE" dirty="0"/>
          </a:p>
          <a:p>
            <a:pPr lvl="0" hangingPunct="0"/>
            <a:endParaRPr lang="en-US" dirty="0"/>
          </a:p>
          <a:p>
            <a:pPr indent="144145" hangingPunct="0">
              <a:lnSpc>
                <a:spcPts val="1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MyCareer Admin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indent="144145" hangingPunct="0">
              <a:lnSpc>
                <a:spcPts val="12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https://mycareer-webadmin.herokuapp.com/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lvl="0"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Angular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F84A8-731C-4DEB-92E0-323C564E8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655" y="1200469"/>
            <a:ext cx="4102629" cy="431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71B75-03AA-4605-B62B-E9AB26D8AB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51716" y="2857500"/>
            <a:ext cx="387096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6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Backend (Admin - 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Angular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D885C-3EE0-4652-AD75-3F3BDC4C2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145" y="1072102"/>
            <a:ext cx="3848100" cy="105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70F2F-CBCC-4B49-B5B0-79CAA374B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8145" y="2491082"/>
            <a:ext cx="3842385" cy="209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4CCAC-4E37-4FD9-8B00-941A25F148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7268" y="2491082"/>
            <a:ext cx="3874770" cy="308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21B32A-6389-4046-B1E5-A397AA36F1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77423" y="1056476"/>
            <a:ext cx="390461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4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189220" y="630300"/>
            <a:ext cx="3730847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For the MyCareer project, the API will serve as the data for the UI, the persistence of the data and also to ensure the security of the application.</a:t>
            </a:r>
            <a:endParaRPr lang="en-IE" dirty="0"/>
          </a:p>
          <a:p>
            <a:pPr hangingPunct="0"/>
            <a:r>
              <a:rPr lang="en-US" dirty="0"/>
              <a:t> </a:t>
            </a:r>
            <a:r>
              <a:rPr lang="en-IE" dirty="0"/>
              <a:t>This is a RESTful API that uses the following technologies: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IE" dirty="0"/>
              <a:t> </a:t>
            </a:r>
            <a:r>
              <a:rPr lang="en-US" dirty="0"/>
              <a:t>Spring Boot;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String Security;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JWT;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Hibernate;</a:t>
            </a:r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0"/>
            <a:r>
              <a:rPr lang="en-US" b="1" dirty="0"/>
              <a:t>API – Swagger UI</a:t>
            </a:r>
            <a:endParaRPr lang="en-IE" dirty="0"/>
          </a:p>
          <a:p>
            <a:pPr hangingPunct="0"/>
            <a:r>
              <a:rPr lang="en-US" dirty="0"/>
              <a:t>https://mycareer-api.herokuapp.com/swagger-ui.html</a:t>
            </a:r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738AB-0E53-4FE9-B1B0-AAE461E93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3" y="1589285"/>
            <a:ext cx="4710924" cy="3048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A6C62-B185-47ED-B534-AF56239FC5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9220" y="2997199"/>
            <a:ext cx="3641207" cy="25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 - Security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E68193-2237-4EE8-AF66-B24D496A7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10" y="1984897"/>
            <a:ext cx="6405562" cy="3445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4F25A5-85BA-486E-99C6-48DD90D8A3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0492" y="630300"/>
            <a:ext cx="2349357" cy="137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9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 - Security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110B8-8D81-4234-8FAE-1D63B65DE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552" y="1514986"/>
            <a:ext cx="4028440" cy="369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AF396-4FDF-4AAD-B8F2-355FF7FFC4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514986"/>
            <a:ext cx="4189790" cy="117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1683A5-0D70-4612-A90E-D8C0E2450507}"/>
              </a:ext>
            </a:extLst>
          </p:cNvPr>
          <p:cNvSpPr txBox="1">
            <a:spLocks/>
          </p:cNvSpPr>
          <p:nvPr/>
        </p:nvSpPr>
        <p:spPr>
          <a:xfrm>
            <a:off x="4555068" y="630300"/>
            <a:ext cx="4365000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These rules (Payload) will be used in the system in order to be able to enable or disable system functionalities, thus creating different levels of access.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0"/>
            <a:r>
              <a:rPr lang="en-US" dirty="0"/>
              <a:t>The UI applies this rule over the buttons, which can disable or make them invisible.</a:t>
            </a:r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0782A3-90CD-461E-8B41-78714F0682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857500"/>
            <a:ext cx="4185028" cy="235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76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A6EA4-95A0-45D4-A628-25D0F67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5" y="725845"/>
            <a:ext cx="7692571" cy="471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B1B7F-0505-42CC-858F-5D1C77A8F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506" y="880531"/>
            <a:ext cx="4242933" cy="324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606E2-D5A7-4576-9FBA-50FC2DEAA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1315" y="1952172"/>
            <a:ext cx="4001179" cy="355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753459-CE8B-4759-9EFB-BFFE327AA7C5}"/>
              </a:ext>
            </a:extLst>
          </p:cNvPr>
          <p:cNvSpPr txBox="1">
            <a:spLocks/>
          </p:cNvSpPr>
          <p:nvPr/>
        </p:nvSpPr>
        <p:spPr>
          <a:xfrm>
            <a:off x="4891314" y="1328057"/>
            <a:ext cx="4028753" cy="42689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</a:rPr>
              <a:t>API – Swagger UI</a:t>
            </a:r>
            <a:endParaRPr lang="en-IE" sz="900" b="1" dirty="0">
              <a:solidFill>
                <a:schemeClr val="tx1">
                  <a:lumMod val="50000"/>
                  <a:lumOff val="50000"/>
                </a:schemeClr>
              </a:solidFill>
              <a:latin typeface="Lato Regular"/>
            </a:endParaRPr>
          </a:p>
          <a:p>
            <a:pPr hangingPunct="0"/>
            <a:r>
              <a:rPr lang="en-US" dirty="0"/>
              <a:t> </a:t>
            </a:r>
            <a:r>
              <a:rPr lang="en-US" dirty="0">
                <a:hlinkClick r:id="rId4"/>
              </a:rPr>
              <a:t>https://mycareer-api.herokuapp.com/swagger-ui.html</a:t>
            </a:r>
            <a:endParaRPr lang="en-IE" dirty="0"/>
          </a:p>
          <a:p>
            <a:pPr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1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753459-CE8B-4759-9EFB-BFFE327AA7C5}"/>
              </a:ext>
            </a:extLst>
          </p:cNvPr>
          <p:cNvSpPr txBox="1">
            <a:spLocks/>
          </p:cNvSpPr>
          <p:nvPr/>
        </p:nvSpPr>
        <p:spPr>
          <a:xfrm>
            <a:off x="4949890" y="1328057"/>
            <a:ext cx="3970177" cy="42689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IE" b="1" dirty="0" err="1"/>
              <a:t>BlazeMeter</a:t>
            </a:r>
            <a:r>
              <a:rPr lang="en-IE" dirty="0"/>
              <a:t> provides developers with tools using the Amazon Elastic Compute Cloud (EC2) service that provides mobile, web application, website, web-service or database testing that can simulate thousands of users.</a:t>
            </a:r>
          </a:p>
          <a:p>
            <a:pPr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94A22B-209E-4E42-B236-022C2EBBB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 err="1"/>
              <a:t>BlazeMeter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9AC33-5B4E-49CA-8AB4-72B9B12F9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6550" y="1395652"/>
            <a:ext cx="4218517" cy="297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B7649-5E52-45C9-845E-3A31122C9B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9890" y="2401983"/>
            <a:ext cx="3911600" cy="196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2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PROJECT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 rot="20936744">
            <a:off x="2856479" y="910134"/>
            <a:ext cx="6766362" cy="1134228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/>
          <p:cNvSpPr/>
          <p:nvPr/>
        </p:nvSpPr>
        <p:spPr>
          <a:xfrm rot="14421420">
            <a:off x="2674938" y="1754216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16AB-9411-4704-94B2-34885C83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72" y="2414580"/>
            <a:ext cx="6608077" cy="164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14B59-59F2-41FE-B868-041F8AD288F3}"/>
              </a:ext>
            </a:extLst>
          </p:cNvPr>
          <p:cNvSpPr txBox="1"/>
          <p:nvPr/>
        </p:nvSpPr>
        <p:spPr>
          <a:xfrm>
            <a:off x="4533723" y="3739333"/>
            <a:ext cx="3627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Applicant Tracking System</a:t>
            </a:r>
            <a:endParaRPr lang="en-IE" sz="24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87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140F95-D8AD-4F3A-9E3A-5637C3EA9E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IE" dirty="0"/>
              <a:t>Thanks </a:t>
            </a:r>
            <a:r>
              <a:rPr lang="en-IE" dirty="0">
                <a:sym typeface="Wingdings" panose="05000000000000000000" pitchFamily="2" charset="2"/>
              </a:rPr>
              <a:t>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2157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452438" y="1960135"/>
            <a:ext cx="8466151" cy="3023469"/>
          </a:xfrm>
        </p:spPr>
        <p:txBody>
          <a:bodyPr/>
          <a:lstStyle/>
          <a:p>
            <a:pPr hangingPunct="0"/>
            <a:r>
              <a:rPr lang="en-US" sz="1600" b="1" dirty="0"/>
              <a:t>MyCareer</a:t>
            </a:r>
            <a:r>
              <a:rPr lang="en-US" sz="1600" dirty="0"/>
              <a:t> is a system that fully supports the recruitment and selection process of HR, provides an internal system to manage resumes, jobs, and a tool that can be integrated with the current system of the company that will make the company's own website in an online recruiter of candidates.</a:t>
            </a:r>
            <a:endParaRPr lang="en-IE" sz="1600" dirty="0"/>
          </a:p>
          <a:p>
            <a:pPr hangingPunct="0"/>
            <a:r>
              <a:rPr lang="en-US" sz="1600" dirty="0"/>
              <a:t> </a:t>
            </a:r>
            <a:endParaRPr lang="en-IE" sz="1600" dirty="0"/>
          </a:p>
          <a:p>
            <a:pPr hangingPunct="0"/>
            <a:r>
              <a:rPr lang="en-US" sz="1600" b="1" dirty="0"/>
              <a:t>MyCareer</a:t>
            </a:r>
            <a:r>
              <a:rPr lang="en-US" sz="1600" dirty="0"/>
              <a:t> is an application that, in addition to being scalable, uses the best in development, appearance, security and robustness frameworks.</a:t>
            </a:r>
            <a:endParaRPr lang="en-IE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Features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452438" y="1960135"/>
            <a:ext cx="8466151" cy="2550905"/>
          </a:xfrm>
        </p:spPr>
        <p:txBody>
          <a:bodyPr/>
          <a:lstStyle/>
          <a:p>
            <a:pPr hangingPunct="0"/>
            <a:r>
              <a:rPr lang="en-US" sz="1600" b="1" dirty="0"/>
              <a:t>Applicants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available jobs.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Apply for the selected work through the website.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Submit the email to the job alert receipt</a:t>
            </a:r>
            <a:endParaRPr lang="en-IE" sz="1600" dirty="0"/>
          </a:p>
          <a:p>
            <a:pPr hangingPunct="0"/>
            <a:r>
              <a:rPr lang="en-US" sz="1600" dirty="0"/>
              <a:t> </a:t>
            </a:r>
            <a:endParaRPr lang="en-IE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Features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7148D130-F195-4B11-8F52-D71D152DEE40}"/>
              </a:ext>
            </a:extLst>
          </p:cNvPr>
          <p:cNvSpPr txBox="1">
            <a:spLocks/>
          </p:cNvSpPr>
          <p:nvPr/>
        </p:nvSpPr>
        <p:spPr>
          <a:xfrm>
            <a:off x="452438" y="1891555"/>
            <a:ext cx="8466151" cy="302346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1600" b="1" dirty="0"/>
              <a:t>Administrator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Manage all available jobs.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all applicants.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applicants per job.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The process of evaluation of the candidate in the act of the interview.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Assessment with technical questions for candidates, divided by topics.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Manage schedule for interviews and other appointments.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207422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ARCHITECTURE / TECHNOLOGIES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9371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grpSp>
        <p:nvGrpSpPr>
          <p:cNvPr id="14" name="Group 68">
            <a:extLst>
              <a:ext uri="{FF2B5EF4-FFF2-40B4-BE49-F238E27FC236}">
                <a16:creationId xmlns:a16="http://schemas.microsoft.com/office/drawing/2014/main" id="{41F348B1-4699-4203-A145-49E5ED344FC9}"/>
              </a:ext>
            </a:extLst>
          </p:cNvPr>
          <p:cNvGrpSpPr/>
          <p:nvPr/>
        </p:nvGrpSpPr>
        <p:grpSpPr>
          <a:xfrm>
            <a:off x="260360" y="3846019"/>
            <a:ext cx="3086210" cy="1106848"/>
            <a:chOff x="209114" y="4349910"/>
            <a:chExt cx="4205325" cy="1554461"/>
          </a:xfrm>
          <a:solidFill>
            <a:schemeClr val="bg1">
              <a:lumMod val="95000"/>
            </a:schemeClr>
          </a:solidFill>
        </p:grpSpPr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A64AFB0D-72A4-4581-AADD-F7A0DA2E2B23}"/>
                </a:ext>
              </a:extLst>
            </p:cNvPr>
            <p:cNvSpPr/>
            <p:nvPr/>
          </p:nvSpPr>
          <p:spPr>
            <a:xfrm>
              <a:off x="209114" y="4349910"/>
              <a:ext cx="4205325" cy="1554461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1D20EB6-DF6F-4BAE-ABDB-F0F126825F76}"/>
                </a:ext>
              </a:extLst>
            </p:cNvPr>
            <p:cNvSpPr/>
            <p:nvPr/>
          </p:nvSpPr>
          <p:spPr>
            <a:xfrm>
              <a:off x="4237146" y="4530230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Rectangle 98">
              <a:extLst>
                <a:ext uri="{FF2B5EF4-FFF2-40B4-BE49-F238E27FC236}">
                  <a16:creationId xmlns:a16="http://schemas.microsoft.com/office/drawing/2014/main" id="{EAEDF8E8-8953-49B2-A42E-2CFC9FE8946D}"/>
                </a:ext>
              </a:extLst>
            </p:cNvPr>
            <p:cNvSpPr/>
            <p:nvPr/>
          </p:nvSpPr>
          <p:spPr>
            <a:xfrm>
              <a:off x="4238938" y="4734223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8" name="Rectangle 99">
              <a:extLst>
                <a:ext uri="{FF2B5EF4-FFF2-40B4-BE49-F238E27FC236}">
                  <a16:creationId xmlns:a16="http://schemas.microsoft.com/office/drawing/2014/main" id="{C5851F52-94CA-402E-8E84-0885ED65F7B7}"/>
                </a:ext>
              </a:extLst>
            </p:cNvPr>
            <p:cNvSpPr/>
            <p:nvPr/>
          </p:nvSpPr>
          <p:spPr>
            <a:xfrm>
              <a:off x="4267925" y="5297640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9" name="Rectangle 100">
              <a:extLst>
                <a:ext uri="{FF2B5EF4-FFF2-40B4-BE49-F238E27FC236}">
                  <a16:creationId xmlns:a16="http://schemas.microsoft.com/office/drawing/2014/main" id="{0F674539-B10E-4C90-8E2D-5A8B7EF8A598}"/>
                </a:ext>
              </a:extLst>
            </p:cNvPr>
            <p:cNvSpPr/>
            <p:nvPr/>
          </p:nvSpPr>
          <p:spPr>
            <a:xfrm>
              <a:off x="4263646" y="5483227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2CCB707F-FC67-4D73-AC7B-4F5DE97AABD2}"/>
              </a:ext>
            </a:extLst>
          </p:cNvPr>
          <p:cNvSpPr/>
          <p:nvPr/>
        </p:nvSpPr>
        <p:spPr>
          <a:xfrm>
            <a:off x="5465365" y="3267749"/>
            <a:ext cx="3388510" cy="116131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1" name="Rectangle: Rounded Corners 8">
            <a:extLst>
              <a:ext uri="{FF2B5EF4-FFF2-40B4-BE49-F238E27FC236}">
                <a16:creationId xmlns:a16="http://schemas.microsoft.com/office/drawing/2014/main" id="{1E13A898-C9F8-4839-97AC-6242F8775B60}"/>
              </a:ext>
            </a:extLst>
          </p:cNvPr>
          <p:cNvSpPr/>
          <p:nvPr/>
        </p:nvSpPr>
        <p:spPr>
          <a:xfrm>
            <a:off x="5493939" y="1876417"/>
            <a:ext cx="3388510" cy="108748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B246B760-9077-408A-AA0C-FD59A78E4B1C}"/>
              </a:ext>
            </a:extLst>
          </p:cNvPr>
          <p:cNvSpPr/>
          <p:nvPr/>
        </p:nvSpPr>
        <p:spPr>
          <a:xfrm>
            <a:off x="5372718" y="1118224"/>
            <a:ext cx="3583305" cy="433484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noFill/>
          <a:ln w="15873" cap="flat">
            <a:solidFill>
              <a:srgbClr val="2077A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3" name="Rectangle: Rounded Corners 8">
            <a:extLst>
              <a:ext uri="{FF2B5EF4-FFF2-40B4-BE49-F238E27FC236}">
                <a16:creationId xmlns:a16="http://schemas.microsoft.com/office/drawing/2014/main" id="{019CB8FD-79DB-46C2-A07F-C7C74420020B}"/>
              </a:ext>
            </a:extLst>
          </p:cNvPr>
          <p:cNvSpPr/>
          <p:nvPr/>
        </p:nvSpPr>
        <p:spPr>
          <a:xfrm>
            <a:off x="148514" y="1443772"/>
            <a:ext cx="3340696" cy="366900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noFill/>
          <a:ln w="15873" cap="flat">
            <a:solidFill>
              <a:srgbClr val="2077A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24" name="Picture 2" descr="Image result for spring boot png">
            <a:extLst>
              <a:ext uri="{FF2B5EF4-FFF2-40B4-BE49-F238E27FC236}">
                <a16:creationId xmlns:a16="http://schemas.microsoft.com/office/drawing/2014/main" id="{20D0BFEC-F11B-44FD-9E46-311D45EF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5443" y="3323639"/>
            <a:ext cx="2450614" cy="7727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4" descr="Image result for hibernate png">
            <a:extLst>
              <a:ext uri="{FF2B5EF4-FFF2-40B4-BE49-F238E27FC236}">
                <a16:creationId xmlns:a16="http://schemas.microsoft.com/office/drawing/2014/main" id="{0ACF8A8E-73A8-4E46-8D6E-13AF3D72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5070" y="3967130"/>
            <a:ext cx="1691986" cy="4557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6" descr="Image result for angular png">
            <a:extLst>
              <a:ext uri="{FF2B5EF4-FFF2-40B4-BE49-F238E27FC236}">
                <a16:creationId xmlns:a16="http://schemas.microsoft.com/office/drawing/2014/main" id="{932F14B8-D9DD-41C2-9A76-B9972563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3193" y="4399782"/>
            <a:ext cx="1013651" cy="49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10" descr="Image result for typescript png">
            <a:extLst>
              <a:ext uri="{FF2B5EF4-FFF2-40B4-BE49-F238E27FC236}">
                <a16:creationId xmlns:a16="http://schemas.microsoft.com/office/drawing/2014/main" id="{353A8967-63C4-4D6A-B959-3F1411EE24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1213" y="4400727"/>
            <a:ext cx="1779043" cy="5284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2" descr="Image result for Joomla png">
            <a:extLst>
              <a:ext uri="{FF2B5EF4-FFF2-40B4-BE49-F238E27FC236}">
                <a16:creationId xmlns:a16="http://schemas.microsoft.com/office/drawing/2014/main" id="{232D753F-83B8-44EA-9FEB-F008C2FDAA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8179" y="1483742"/>
            <a:ext cx="1148306" cy="92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26" descr="Image result for json png">
            <a:extLst>
              <a:ext uri="{FF2B5EF4-FFF2-40B4-BE49-F238E27FC236}">
                <a16:creationId xmlns:a16="http://schemas.microsoft.com/office/drawing/2014/main" id="{5EFF5368-4CBF-4307-82D5-6733A49F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14232" y="4697104"/>
            <a:ext cx="437941" cy="424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28" descr="Image result for html css png">
            <a:extLst>
              <a:ext uri="{FF2B5EF4-FFF2-40B4-BE49-F238E27FC236}">
                <a16:creationId xmlns:a16="http://schemas.microsoft.com/office/drawing/2014/main" id="{F975580D-DD32-48B6-953D-2FC91357FB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479129" y="4362807"/>
            <a:ext cx="785685" cy="5082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0" descr="Related image">
            <a:extLst>
              <a:ext uri="{FF2B5EF4-FFF2-40B4-BE49-F238E27FC236}">
                <a16:creationId xmlns:a16="http://schemas.microsoft.com/office/drawing/2014/main" id="{335EBDFD-58FC-4B17-9897-CCAFAE5ECC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53107" y="642366"/>
            <a:ext cx="854469" cy="829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32" descr="Image result for template joomla png">
            <a:extLst>
              <a:ext uri="{FF2B5EF4-FFF2-40B4-BE49-F238E27FC236}">
                <a16:creationId xmlns:a16="http://schemas.microsoft.com/office/drawing/2014/main" id="{4FD2A36E-E260-4A98-BDDB-D31891EA8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8514" y="2279152"/>
            <a:ext cx="3222066" cy="140678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59D369-CF57-464A-8D1B-46231923FF68}"/>
              </a:ext>
            </a:extLst>
          </p:cNvPr>
          <p:cNvGrpSpPr/>
          <p:nvPr/>
        </p:nvGrpSpPr>
        <p:grpSpPr>
          <a:xfrm>
            <a:off x="3998297" y="1337506"/>
            <a:ext cx="954463" cy="650717"/>
            <a:chOff x="5302495" y="826946"/>
            <a:chExt cx="1300569" cy="913869"/>
          </a:xfrm>
        </p:grpSpPr>
        <p:sp>
          <p:nvSpPr>
            <p:cNvPr id="34" name="Cloud 13">
              <a:extLst>
                <a:ext uri="{FF2B5EF4-FFF2-40B4-BE49-F238E27FC236}">
                  <a16:creationId xmlns:a16="http://schemas.microsoft.com/office/drawing/2014/main" id="{F1D6EE02-574A-4B1F-967B-157CEE807667}"/>
                </a:ext>
              </a:extLst>
            </p:cNvPr>
            <p:cNvSpPr/>
            <p:nvPr/>
          </p:nvSpPr>
          <p:spPr>
            <a:xfrm>
              <a:off x="5302495" y="826946"/>
              <a:ext cx="1300569" cy="9138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200"/>
                <a:gd name="f7" fmla="+- 0 0 11429249"/>
                <a:gd name="f8" fmla="+- 0 0 8646143"/>
                <a:gd name="f9" fmla="+- 0 0 8748475"/>
                <a:gd name="f10" fmla="+- 0 0 7859163"/>
                <a:gd name="f11" fmla="+- 0 0 4722533"/>
                <a:gd name="f12" fmla="+- 0 0 2776035"/>
                <a:gd name="f13" fmla="+- 0 0 16496525"/>
                <a:gd name="f14" fmla="+- 0 0 14809710"/>
                <a:gd name="f15" fmla="+- 0 0 4217541"/>
                <a:gd name="f16" fmla="+- 0 0 824660"/>
                <a:gd name="f17" fmla="+- 0 0 8950887"/>
                <a:gd name="f18" fmla="+- 0 0 9809656"/>
                <a:gd name="f19" fmla="+- 0 0 4002417"/>
                <a:gd name="f20" fmla="val 3900"/>
                <a:gd name="f21" fmla="val 14370"/>
                <a:gd name="f22" fmla="val 6753"/>
                <a:gd name="f23" fmla="val 9190"/>
                <a:gd name="f24" fmla="val 7426832"/>
                <a:gd name="f25" fmla="val 5333"/>
                <a:gd name="f26" fmla="val 7267"/>
                <a:gd name="f27" fmla="val 5396714"/>
                <a:gd name="f28" fmla="val 4365"/>
                <a:gd name="f29" fmla="val 5945"/>
                <a:gd name="f30" fmla="val 5983381"/>
                <a:gd name="f31" fmla="val 4857"/>
                <a:gd name="f32" fmla="val 6595"/>
                <a:gd name="f33" fmla="val 7034504"/>
                <a:gd name="f34" fmla="val 7273"/>
                <a:gd name="f35" fmla="val 6541615"/>
                <a:gd name="f36" fmla="val 6775"/>
                <a:gd name="f37" fmla="val 9220"/>
                <a:gd name="f38" fmla="val 7816140"/>
                <a:gd name="f39" fmla="val 5785"/>
                <a:gd name="f40" fmla="val 7867"/>
                <a:gd name="f41" fmla="val 37501"/>
                <a:gd name="f42" fmla="val 6842000"/>
                <a:gd name="f43" fmla="val 6752"/>
                <a:gd name="f44" fmla="val 9215"/>
                <a:gd name="f45" fmla="val 1347096"/>
                <a:gd name="f46" fmla="val 6910353"/>
                <a:gd name="f47" fmla="val 7720"/>
                <a:gd name="f48" fmla="val 10543"/>
                <a:gd name="f49" fmla="val 3974558"/>
                <a:gd name="f50" fmla="val 4542661"/>
                <a:gd name="f51" fmla="val 4360"/>
                <a:gd name="f52" fmla="val 5918"/>
                <a:gd name="f53" fmla="val 8804134"/>
                <a:gd name="f54" fmla="val 4345"/>
                <a:gd name="f55" fmla="val 9151131"/>
                <a:gd name="f56" fmla="val 4693"/>
                <a:gd name="f57" fmla="val 26177"/>
                <a:gd name="f58" fmla="val 5204520"/>
                <a:gd name="f59" fmla="val 1585770"/>
                <a:gd name="f60" fmla="val 6928"/>
                <a:gd name="f61" fmla="val 34899"/>
                <a:gd name="f62" fmla="val 4416628"/>
                <a:gd name="f63" fmla="val 686848"/>
                <a:gd name="f64" fmla="val 16478"/>
                <a:gd name="f65" fmla="val 39090"/>
                <a:gd name="f66" fmla="val 8257448"/>
                <a:gd name="f67" fmla="val 844866"/>
                <a:gd name="f68" fmla="val 28827"/>
                <a:gd name="f69" fmla="val 34751"/>
                <a:gd name="f70" fmla="val 387196"/>
                <a:gd name="f71" fmla="val 959901"/>
                <a:gd name="f72" fmla="val 34129"/>
                <a:gd name="f73" fmla="val 22954"/>
                <a:gd name="f74" fmla="val 4255042"/>
                <a:gd name="f75" fmla="val 41798"/>
                <a:gd name="f76" fmla="val 15354"/>
                <a:gd name="f77" fmla="val 1819082"/>
                <a:gd name="f78" fmla="val 1665090"/>
                <a:gd name="f79" fmla="val 38324"/>
                <a:gd name="f80" fmla="val 5426"/>
                <a:gd name="f81" fmla="val 891534"/>
                <a:gd name="f82" fmla="val 29078"/>
                <a:gd name="f83" fmla="val 3952"/>
                <a:gd name="f84" fmla="val 1091722"/>
                <a:gd name="f85" fmla="val 22141"/>
                <a:gd name="f86" fmla="val 4720"/>
                <a:gd name="f87" fmla="val 1061181"/>
                <a:gd name="f88" fmla="val 14000"/>
                <a:gd name="f89" fmla="val 5192"/>
                <a:gd name="f90" fmla="val 739161"/>
                <a:gd name="f91" fmla="val 4127"/>
                <a:gd name="f92" fmla="val 15789"/>
                <a:gd name="f93" fmla="val 9459261"/>
                <a:gd name="f94" fmla="val 711490"/>
                <a:gd name="f95" fmla="+- 0 0 -90"/>
                <a:gd name="f96" fmla="+- 0 0 -180"/>
                <a:gd name="f97" fmla="+- 0 0 -270"/>
                <a:gd name="f98" fmla="+- 0 0 -360"/>
                <a:gd name="f99" fmla="*/ f3 1 43200"/>
                <a:gd name="f100" fmla="*/ f4 1 43200"/>
                <a:gd name="f101" fmla="+- f6 0 f5"/>
                <a:gd name="f102" fmla="*/ f95 f0 1"/>
                <a:gd name="f103" fmla="*/ f96 f0 1"/>
                <a:gd name="f104" fmla="*/ f97 f0 1"/>
                <a:gd name="f105" fmla="*/ f98 f0 1"/>
                <a:gd name="f106" fmla="*/ f101 1 2"/>
                <a:gd name="f107" fmla="*/ f101 1 43200"/>
                <a:gd name="f108" fmla="*/ f101 2977 1"/>
                <a:gd name="f109" fmla="*/ f101 3262 1"/>
                <a:gd name="f110" fmla="*/ f101 17087 1"/>
                <a:gd name="f111" fmla="*/ f101 17337 1"/>
                <a:gd name="f112" fmla="*/ f101 67 1"/>
                <a:gd name="f113" fmla="*/ f101 21577 1"/>
                <a:gd name="f114" fmla="*/ f101 21582 1"/>
                <a:gd name="f115" fmla="*/ f101 1235 1"/>
                <a:gd name="f116" fmla="*/ f102 1 f2"/>
                <a:gd name="f117" fmla="*/ f103 1 f2"/>
                <a:gd name="f118" fmla="*/ f104 1 f2"/>
                <a:gd name="f119" fmla="*/ f105 1 f2"/>
                <a:gd name="f120" fmla="+- f5 f106 0"/>
                <a:gd name="f121" fmla="*/ f108 1 21600"/>
                <a:gd name="f122" fmla="*/ f109 1 21600"/>
                <a:gd name="f123" fmla="*/ f110 1 21600"/>
                <a:gd name="f124" fmla="*/ f111 1 21600"/>
                <a:gd name="f125" fmla="*/ f112 1 21600"/>
                <a:gd name="f126" fmla="*/ f113 1 21600"/>
                <a:gd name="f127" fmla="*/ f114 1 21600"/>
                <a:gd name="f128" fmla="*/ f115 1 21600"/>
                <a:gd name="f129" fmla="+- f116 0 f1"/>
                <a:gd name="f130" fmla="+- f117 0 f1"/>
                <a:gd name="f131" fmla="+- f118 0 f1"/>
                <a:gd name="f132" fmla="+- f119 0 f1"/>
                <a:gd name="f133" fmla="*/ f127 1 f107"/>
                <a:gd name="f134" fmla="*/ f120 1 f107"/>
                <a:gd name="f135" fmla="*/ f126 1 f107"/>
                <a:gd name="f136" fmla="*/ f125 1 f107"/>
                <a:gd name="f137" fmla="*/ f128 1 f107"/>
                <a:gd name="f138" fmla="*/ f121 1 f107"/>
                <a:gd name="f139" fmla="*/ f123 1 f107"/>
                <a:gd name="f140" fmla="*/ f122 1 f107"/>
                <a:gd name="f141" fmla="*/ f124 1 f107"/>
                <a:gd name="f142" fmla="*/ f138 f99 1"/>
                <a:gd name="f143" fmla="*/ f139 f99 1"/>
                <a:gd name="f144" fmla="*/ f141 f100 1"/>
                <a:gd name="f145" fmla="*/ f140 f100 1"/>
                <a:gd name="f146" fmla="*/ f133 f99 1"/>
                <a:gd name="f147" fmla="*/ f134 f100 1"/>
                <a:gd name="f148" fmla="*/ f134 f99 1"/>
                <a:gd name="f149" fmla="*/ f135 f100 1"/>
                <a:gd name="f150" fmla="*/ f136 f99 1"/>
                <a:gd name="f151" fmla="*/ f137 f10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9">
                  <a:pos x="f146" y="f147"/>
                </a:cxn>
                <a:cxn ang="f130">
                  <a:pos x="f148" y="f149"/>
                </a:cxn>
                <a:cxn ang="f131">
                  <a:pos x="f150" y="f147"/>
                </a:cxn>
                <a:cxn ang="f132">
                  <a:pos x="f148" y="f151"/>
                </a:cxn>
              </a:cxnLst>
              <a:rect l="f142" t="f145" r="f143" b="f144"/>
              <a:pathLst>
                <a:path w="43200" h="43200">
                  <a:moveTo>
                    <a:pt x="f20" y="f21"/>
                  </a:moveTo>
                  <a:arcTo wR="f22" hR="f23" stAng="f7" swAng="f24"/>
                  <a:arcTo wR="f25" hR="f26" stAng="f8" swAng="f27"/>
                  <a:arcTo wR="f28" hR="f29" stAng="f9" swAng="f30"/>
                  <a:arcTo wR="f31" hR="f32" stAng="f10" swAng="f33"/>
                  <a:arcTo wR="f25" hR="f34" stAng="f11" swAng="f35"/>
                  <a:arcTo wR="f36" hR="f37" stAng="f12" swAng="f38"/>
                  <a:arcTo wR="f39" hR="f40" stAng="f41" swAng="f42"/>
                  <a:arcTo wR="f43" hR="f44" stAng="f45" swAng="f46"/>
                  <a:arcTo wR="f47" hR="f48" stAng="f49" swAng="f50"/>
                  <a:arcTo wR="f51" hR="f52" stAng="f13" swAng="f53"/>
                  <a:arcTo wR="f54" hR="f29" stAng="f14" swAng="f55"/>
                  <a:close/>
                </a:path>
                <a:path w="43200" h="43200" fill="none">
                  <a:moveTo>
                    <a:pt x="f56" y="f57"/>
                  </a:moveTo>
                  <a:arcTo wR="f54" hR="f29" stAng="f58" swAng="f59"/>
                  <a:moveTo>
                    <a:pt x="f60" y="f61"/>
                  </a:moveTo>
                  <a:arcTo wR="f51" hR="f52" stAng="f62" swAng="f63"/>
                  <a:moveTo>
                    <a:pt x="f64" y="f65"/>
                  </a:moveTo>
                  <a:arcTo wR="f43" hR="f44" stAng="f66" swAng="f67"/>
                  <a:moveTo>
                    <a:pt x="f68" y="f69"/>
                  </a:moveTo>
                  <a:arcTo wR="f43" hR="f44" stAng="f70" swAng="f71"/>
                  <a:moveTo>
                    <a:pt x="f72" y="f73"/>
                  </a:moveTo>
                  <a:arcTo wR="f39" hR="f40" stAng="f15" swAng="f74"/>
                  <a:moveTo>
                    <a:pt x="f75" y="f76"/>
                  </a:moveTo>
                  <a:arcTo wR="f25" hR="f34" stAng="f77" swAng="f78"/>
                  <a:moveTo>
                    <a:pt x="f79" y="f80"/>
                  </a:moveTo>
                  <a:arcTo wR="f31" hR="f32" stAng="f16" swAng="f81"/>
                  <a:moveTo>
                    <a:pt x="f82" y="f83"/>
                  </a:moveTo>
                  <a:arcTo wR="f31" hR="f32" stAng="f17" swAng="f84"/>
                  <a:moveTo>
                    <a:pt x="f85" y="f86"/>
                  </a:moveTo>
                  <a:arcTo wR="f28" hR="f29" stAng="f18" swAng="f87"/>
                  <a:moveTo>
                    <a:pt x="f88" y="f89"/>
                  </a:moveTo>
                  <a:arcTo wR="f22" hR="f23" stAng="f19" swAng="f90"/>
                  <a:moveTo>
                    <a:pt x="f91" y="f92"/>
                  </a:moveTo>
                  <a:arcTo wR="f22" hR="f23" stAng="f93" swAng="f94"/>
                </a:path>
              </a:pathLst>
            </a:custGeom>
            <a:noFill/>
            <a:ln w="15873" cap="flat">
              <a:solidFill>
                <a:srgbClr val="2077A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BA4FD3C4-9F8E-4D3D-80BA-3A17918C2EB7}"/>
                </a:ext>
              </a:extLst>
            </p:cNvPr>
            <p:cNvGrpSpPr/>
            <p:nvPr/>
          </p:nvGrpSpPr>
          <p:grpSpPr>
            <a:xfrm>
              <a:off x="5538813" y="956590"/>
              <a:ext cx="912205" cy="656411"/>
              <a:chOff x="5538813" y="956590"/>
              <a:chExt cx="912205" cy="656411"/>
            </a:xfrm>
          </p:grpSpPr>
          <p:pic>
            <p:nvPicPr>
              <p:cNvPr id="36" name="Picture 16">
                <a:extLst>
                  <a:ext uri="{FF2B5EF4-FFF2-40B4-BE49-F238E27FC236}">
                    <a16:creationId xmlns:a16="http://schemas.microsoft.com/office/drawing/2014/main" id="{8FAF4977-43B6-4162-A588-B00FC2E90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8813" y="1096969"/>
                <a:ext cx="558186" cy="516032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7" name="Picture 22" descr="Image result for mysql png">
                <a:extLst>
                  <a:ext uri="{FF2B5EF4-FFF2-40B4-BE49-F238E27FC236}">
                    <a16:creationId xmlns:a16="http://schemas.microsoft.com/office/drawing/2014/main" id="{1B4F153E-F7C4-4A3C-B0CA-AAA756D6B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5617771" y="956590"/>
                <a:ext cx="833247" cy="39840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36A10776-B939-4F63-9ACA-66E622DBBBCC}"/>
              </a:ext>
            </a:extLst>
          </p:cNvPr>
          <p:cNvSpPr txBox="1"/>
          <p:nvPr/>
        </p:nvSpPr>
        <p:spPr>
          <a:xfrm>
            <a:off x="1237881" y="1091043"/>
            <a:ext cx="1344618" cy="372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Front end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4CE241A1-042D-4153-ADAA-BE4E44DCA925}"/>
              </a:ext>
            </a:extLst>
          </p:cNvPr>
          <p:cNvSpPr txBox="1"/>
          <p:nvPr/>
        </p:nvSpPr>
        <p:spPr>
          <a:xfrm>
            <a:off x="362086" y="3846019"/>
            <a:ext cx="2854372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4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Career application module will be embedded on website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98064FDD-454F-4614-ABDF-251ECDC48246}"/>
              </a:ext>
            </a:extLst>
          </p:cNvPr>
          <p:cNvSpPr txBox="1"/>
          <p:nvPr/>
        </p:nvSpPr>
        <p:spPr>
          <a:xfrm>
            <a:off x="1546624" y="1355262"/>
            <a:ext cx="7705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w Cen MT"/>
              </a:rPr>
              <a:t>cms</a:t>
            </a:r>
            <a:endParaRPr lang="en-IE" sz="1800" b="0" i="0" u="none" strike="noStrike" kern="1200" cap="none" spc="0" baseline="0" dirty="0">
              <a:solidFill>
                <a:srgbClr val="000000"/>
              </a:solidFill>
              <a:uFillTx/>
              <a:latin typeface="Tw Cen MT"/>
            </a:endParaRPr>
          </a:p>
        </p:txBody>
      </p:sp>
      <p:cxnSp>
        <p:nvCxnSpPr>
          <p:cNvPr id="41" name="Connector: Elbow 15">
            <a:extLst>
              <a:ext uri="{FF2B5EF4-FFF2-40B4-BE49-F238E27FC236}">
                <a16:creationId xmlns:a16="http://schemas.microsoft.com/office/drawing/2014/main" id="{B6E4DD5E-C577-4849-BFA1-6792F7FF1DB2}"/>
              </a:ext>
            </a:extLst>
          </p:cNvPr>
          <p:cNvCxnSpPr>
            <a:stCxn id="34" idx="6"/>
            <a:endCxn id="28" idx="3"/>
          </p:cNvCxnSpPr>
          <p:nvPr/>
        </p:nvCxnSpPr>
        <p:spPr>
          <a:xfrm rot="10800000" flipV="1">
            <a:off x="2416485" y="1662863"/>
            <a:ext cx="1584773" cy="283700"/>
          </a:xfrm>
          <a:prstGeom prst="bentConnector3">
            <a:avLst>
              <a:gd name="adj1" fmla="val 50000"/>
            </a:avLst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</p:cxnSp>
      <p:sp>
        <p:nvSpPr>
          <p:cNvPr id="45" name="TextBox 41">
            <a:extLst>
              <a:ext uri="{FF2B5EF4-FFF2-40B4-BE49-F238E27FC236}">
                <a16:creationId xmlns:a16="http://schemas.microsoft.com/office/drawing/2014/main" id="{CAF5D70D-9081-4D11-95AF-7D7BB49AD8E5}"/>
              </a:ext>
            </a:extLst>
          </p:cNvPr>
          <p:cNvSpPr txBox="1"/>
          <p:nvPr/>
        </p:nvSpPr>
        <p:spPr>
          <a:xfrm>
            <a:off x="6588789" y="767445"/>
            <a:ext cx="1100748" cy="372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Back end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19B125-67B5-4C5A-9597-EFD5126E0049}"/>
              </a:ext>
            </a:extLst>
          </p:cNvPr>
          <p:cNvGrpSpPr/>
          <p:nvPr/>
        </p:nvGrpSpPr>
        <p:grpSpPr>
          <a:xfrm>
            <a:off x="6840982" y="4616909"/>
            <a:ext cx="1075046" cy="782003"/>
            <a:chOff x="9793864" y="5265115"/>
            <a:chExt cx="1464877" cy="109824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BB28A18-3641-47B7-9910-BABA899D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3864" y="5499987"/>
              <a:ext cx="896377" cy="86337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22" descr="Image result for mysql png">
              <a:extLst>
                <a:ext uri="{FF2B5EF4-FFF2-40B4-BE49-F238E27FC236}">
                  <a16:creationId xmlns:a16="http://schemas.microsoft.com/office/drawing/2014/main" id="{2980317A-62FD-4D7F-AD77-46085353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9920663" y="5265115"/>
              <a:ext cx="1338078" cy="66657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49" name="TextBox 41">
            <a:extLst>
              <a:ext uri="{FF2B5EF4-FFF2-40B4-BE49-F238E27FC236}">
                <a16:creationId xmlns:a16="http://schemas.microsoft.com/office/drawing/2014/main" id="{1AB00DF9-FCDA-4421-9E53-C30B876A9741}"/>
              </a:ext>
            </a:extLst>
          </p:cNvPr>
          <p:cNvSpPr txBox="1"/>
          <p:nvPr/>
        </p:nvSpPr>
        <p:spPr>
          <a:xfrm>
            <a:off x="6421646" y="1160443"/>
            <a:ext cx="160100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RESTful API</a:t>
            </a:r>
            <a:endParaRPr lang="en-IE" sz="2800" b="0" i="0" u="none" strike="noStrike" kern="1200" cap="none" spc="0" baseline="0" dirty="0">
              <a:solidFill>
                <a:srgbClr val="000000"/>
              </a:solidFill>
              <a:uFillTx/>
              <a:latin typeface="Tw Cen MT"/>
            </a:endParaRPr>
          </a:p>
        </p:txBody>
      </p:sp>
      <p:pic>
        <p:nvPicPr>
          <p:cNvPr id="51" name="Picture 14" descr="Image result for oauth2 png">
            <a:extLst>
              <a:ext uri="{FF2B5EF4-FFF2-40B4-BE49-F238E27FC236}">
                <a16:creationId xmlns:a16="http://schemas.microsoft.com/office/drawing/2014/main" id="{2873B6E8-8A8C-4CB1-99C0-2EA5944D1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016169" y="2041349"/>
            <a:ext cx="753078" cy="757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FCE9E45D-467E-4213-9E08-E5FA3E596C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9519" y="2187048"/>
            <a:ext cx="1488890" cy="5620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3" name="TextBox 42">
            <a:extLst>
              <a:ext uri="{FF2B5EF4-FFF2-40B4-BE49-F238E27FC236}">
                <a16:creationId xmlns:a16="http://schemas.microsoft.com/office/drawing/2014/main" id="{4DC8B135-B1F2-4E38-8B52-C567439C071A}"/>
              </a:ext>
            </a:extLst>
          </p:cNvPr>
          <p:cNvSpPr txBox="1"/>
          <p:nvPr/>
        </p:nvSpPr>
        <p:spPr>
          <a:xfrm>
            <a:off x="5461847" y="1548198"/>
            <a:ext cx="338963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Authentication Server - JSON Web Tokens </a:t>
            </a:r>
          </a:p>
        </p:txBody>
      </p:sp>
      <p:sp>
        <p:nvSpPr>
          <p:cNvPr id="54" name="TextBox 55">
            <a:extLst>
              <a:ext uri="{FF2B5EF4-FFF2-40B4-BE49-F238E27FC236}">
                <a16:creationId xmlns:a16="http://schemas.microsoft.com/office/drawing/2014/main" id="{FB42AE39-989E-44AE-879A-DC6A5ABC8F32}"/>
              </a:ext>
            </a:extLst>
          </p:cNvPr>
          <p:cNvSpPr txBox="1"/>
          <p:nvPr/>
        </p:nvSpPr>
        <p:spPr>
          <a:xfrm>
            <a:off x="4012800" y="2475048"/>
            <a:ext cx="82494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Authentication Request</a:t>
            </a:r>
          </a:p>
        </p:txBody>
      </p:sp>
      <p:sp>
        <p:nvSpPr>
          <p:cNvPr id="55" name="TextBox 56">
            <a:extLst>
              <a:ext uri="{FF2B5EF4-FFF2-40B4-BE49-F238E27FC236}">
                <a16:creationId xmlns:a16="http://schemas.microsoft.com/office/drawing/2014/main" id="{F0C94131-568F-4767-8973-FA261DA81B38}"/>
              </a:ext>
            </a:extLst>
          </p:cNvPr>
          <p:cNvSpPr txBox="1"/>
          <p:nvPr/>
        </p:nvSpPr>
        <p:spPr>
          <a:xfrm>
            <a:off x="4139056" y="3179028"/>
            <a:ext cx="60015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Access Token</a:t>
            </a:r>
          </a:p>
        </p:txBody>
      </p:sp>
      <p:cxnSp>
        <p:nvCxnSpPr>
          <p:cNvPr id="56" name="Connector: Elbow 53">
            <a:extLst>
              <a:ext uri="{FF2B5EF4-FFF2-40B4-BE49-F238E27FC236}">
                <a16:creationId xmlns:a16="http://schemas.microsoft.com/office/drawing/2014/main" id="{AD34ED1C-E913-48D6-8941-F8B77E88CCE5}"/>
              </a:ext>
            </a:extLst>
          </p:cNvPr>
          <p:cNvCxnSpPr>
            <a:stCxn id="16" idx="3"/>
            <a:endCxn id="54" idx="1"/>
          </p:cNvCxnSpPr>
          <p:nvPr/>
        </p:nvCxnSpPr>
        <p:spPr>
          <a:xfrm flipV="1">
            <a:off x="3323908" y="2675103"/>
            <a:ext cx="688892" cy="1321368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57" name="Connector: Elbow 60">
            <a:extLst>
              <a:ext uri="{FF2B5EF4-FFF2-40B4-BE49-F238E27FC236}">
                <a16:creationId xmlns:a16="http://schemas.microsoft.com/office/drawing/2014/main" id="{C870EBCB-2E4D-4030-9CCF-6116E7E52C79}"/>
              </a:ext>
            </a:extLst>
          </p:cNvPr>
          <p:cNvCxnSpPr>
            <a:stCxn id="54" idx="3"/>
            <a:endCxn id="21" idx="3"/>
          </p:cNvCxnSpPr>
          <p:nvPr/>
        </p:nvCxnSpPr>
        <p:spPr>
          <a:xfrm flipV="1">
            <a:off x="4837742" y="2420160"/>
            <a:ext cx="656197" cy="25494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58" name="Connector: Elbow 1023">
            <a:extLst>
              <a:ext uri="{FF2B5EF4-FFF2-40B4-BE49-F238E27FC236}">
                <a16:creationId xmlns:a16="http://schemas.microsoft.com/office/drawing/2014/main" id="{2ABAA415-089E-4A14-8709-53C91C01C0B6}"/>
              </a:ext>
            </a:extLst>
          </p:cNvPr>
          <p:cNvCxnSpPr>
            <a:cxnSpLocks/>
            <a:endCxn id="55" idx="3"/>
          </p:cNvCxnSpPr>
          <p:nvPr/>
        </p:nvCxnSpPr>
        <p:spPr>
          <a:xfrm rot="10800000" flipV="1">
            <a:off x="4739214" y="2692219"/>
            <a:ext cx="759760" cy="686864"/>
          </a:xfrm>
          <a:prstGeom prst="bentConnector3">
            <a:avLst>
              <a:gd name="adj1" fmla="val 38244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59" name="Connector: Elbow 1053">
            <a:extLst>
              <a:ext uri="{FF2B5EF4-FFF2-40B4-BE49-F238E27FC236}">
                <a16:creationId xmlns:a16="http://schemas.microsoft.com/office/drawing/2014/main" id="{2A9694A7-E063-4A9F-9457-693060F8419F}"/>
              </a:ext>
            </a:extLst>
          </p:cNvPr>
          <p:cNvCxnSpPr>
            <a:cxnSpLocks/>
            <a:stCxn id="55" idx="1"/>
            <a:endCxn id="17" idx="3"/>
          </p:cNvCxnSpPr>
          <p:nvPr/>
        </p:nvCxnSpPr>
        <p:spPr>
          <a:xfrm rot="10800000" flipV="1">
            <a:off x="3325224" y="3379082"/>
            <a:ext cx="813833" cy="762641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60" name="TextBox 106">
            <a:extLst>
              <a:ext uri="{FF2B5EF4-FFF2-40B4-BE49-F238E27FC236}">
                <a16:creationId xmlns:a16="http://schemas.microsoft.com/office/drawing/2014/main" id="{F4B8C9BC-B628-428F-8E76-FD124972518D}"/>
              </a:ext>
            </a:extLst>
          </p:cNvPr>
          <p:cNvSpPr txBox="1"/>
          <p:nvPr/>
        </p:nvSpPr>
        <p:spPr>
          <a:xfrm>
            <a:off x="4059954" y="3861218"/>
            <a:ext cx="872219" cy="8617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Request for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Protect Resource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(Access Token)</a:t>
            </a:r>
          </a:p>
        </p:txBody>
      </p:sp>
      <p:cxnSp>
        <p:nvCxnSpPr>
          <p:cNvPr id="61" name="Connector: Elbow 71">
            <a:extLst>
              <a:ext uri="{FF2B5EF4-FFF2-40B4-BE49-F238E27FC236}">
                <a16:creationId xmlns:a16="http://schemas.microsoft.com/office/drawing/2014/main" id="{DEF3EF3E-1A0C-4AD9-8C69-7B643F9F691E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 flipV="1">
            <a:off x="3346496" y="4292105"/>
            <a:ext cx="713458" cy="250798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2" name="Connector: Elbow 76">
            <a:extLst>
              <a:ext uri="{FF2B5EF4-FFF2-40B4-BE49-F238E27FC236}">
                <a16:creationId xmlns:a16="http://schemas.microsoft.com/office/drawing/2014/main" id="{75AD8656-A04A-4C7F-B521-035E3C1EB4BB}"/>
              </a:ext>
            </a:extLst>
          </p:cNvPr>
          <p:cNvCxnSpPr>
            <a:cxnSpLocks/>
            <a:stCxn id="60" idx="3"/>
            <a:endCxn id="20" idx="3"/>
          </p:cNvCxnSpPr>
          <p:nvPr/>
        </p:nvCxnSpPr>
        <p:spPr>
          <a:xfrm flipV="1">
            <a:off x="4932173" y="3848406"/>
            <a:ext cx="533192" cy="443699"/>
          </a:xfrm>
          <a:prstGeom prst="bentConnector3">
            <a:avLst>
              <a:gd name="adj1" fmla="val 26071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3" name="TextBox 106">
            <a:extLst>
              <a:ext uri="{FF2B5EF4-FFF2-40B4-BE49-F238E27FC236}">
                <a16:creationId xmlns:a16="http://schemas.microsoft.com/office/drawing/2014/main" id="{0EF31735-5301-4C63-8076-5F3154CE5CBA}"/>
              </a:ext>
            </a:extLst>
          </p:cNvPr>
          <p:cNvSpPr txBox="1"/>
          <p:nvPr/>
        </p:nvSpPr>
        <p:spPr>
          <a:xfrm>
            <a:off x="4050763" y="5023783"/>
            <a:ext cx="78434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Protected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Resource</a:t>
            </a: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5C01FA3C-1D49-4DF5-BE21-0AB99B271B05}"/>
              </a:ext>
            </a:extLst>
          </p:cNvPr>
          <p:cNvSpPr/>
          <p:nvPr/>
        </p:nvSpPr>
        <p:spPr>
          <a:xfrm>
            <a:off x="5464244" y="4119479"/>
            <a:ext cx="189038" cy="119990"/>
          </a:xfrm>
          <a:prstGeom prst="rect">
            <a:avLst/>
          </a:prstGeom>
          <a:noFill/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tangle 56">
            <a:extLst>
              <a:ext uri="{FF2B5EF4-FFF2-40B4-BE49-F238E27FC236}">
                <a16:creationId xmlns:a16="http://schemas.microsoft.com/office/drawing/2014/main" id="{54285DC8-1284-4F04-AD81-86DB97EA8485}"/>
              </a:ext>
            </a:extLst>
          </p:cNvPr>
          <p:cNvSpPr/>
          <p:nvPr/>
        </p:nvSpPr>
        <p:spPr>
          <a:xfrm>
            <a:off x="3235905" y="4746002"/>
            <a:ext cx="75071" cy="994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66" name="Connector: Elbow 58">
            <a:extLst>
              <a:ext uri="{FF2B5EF4-FFF2-40B4-BE49-F238E27FC236}">
                <a16:creationId xmlns:a16="http://schemas.microsoft.com/office/drawing/2014/main" id="{C48C83CF-DD60-47C4-99DE-85D757069F2F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rot="10800000" flipV="1">
            <a:off x="4835106" y="4179474"/>
            <a:ext cx="629139" cy="1044364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67" name="Connector: Elbow 65">
            <a:extLst>
              <a:ext uri="{FF2B5EF4-FFF2-40B4-BE49-F238E27FC236}">
                <a16:creationId xmlns:a16="http://schemas.microsoft.com/office/drawing/2014/main" id="{7EF1ABA7-C2F2-4D2F-BFA8-F599D6B8415E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3358795" y="4746002"/>
            <a:ext cx="691968" cy="477836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pic>
        <p:nvPicPr>
          <p:cNvPr id="68" name="Picture 2" descr="Image result for java png">
            <a:extLst>
              <a:ext uri="{FF2B5EF4-FFF2-40B4-BE49-F238E27FC236}">
                <a16:creationId xmlns:a16="http://schemas.microsoft.com/office/drawing/2014/main" id="{0292CB1B-82F2-495F-A574-E71DF26CC78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389267" y="3248047"/>
            <a:ext cx="804998" cy="781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" descr="Image result for key png">
            <a:extLst>
              <a:ext uri="{FF2B5EF4-FFF2-40B4-BE49-F238E27FC236}">
                <a16:creationId xmlns:a16="http://schemas.microsoft.com/office/drawing/2014/main" id="{846BEF15-C206-41E1-8EC1-8E4476E6B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238497" y="2856914"/>
            <a:ext cx="365131" cy="3571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1" name="Arrow: Up-Down 104">
            <a:extLst>
              <a:ext uri="{FF2B5EF4-FFF2-40B4-BE49-F238E27FC236}">
                <a16:creationId xmlns:a16="http://schemas.microsoft.com/office/drawing/2014/main" id="{C66B07BC-AB7F-4962-B1AB-5DF14C7971FB}"/>
              </a:ext>
            </a:extLst>
          </p:cNvPr>
          <p:cNvSpPr/>
          <p:nvPr/>
        </p:nvSpPr>
        <p:spPr>
          <a:xfrm>
            <a:off x="7100334" y="4441143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Arrow: Up-Down 105">
            <a:extLst>
              <a:ext uri="{FF2B5EF4-FFF2-40B4-BE49-F238E27FC236}">
                <a16:creationId xmlns:a16="http://schemas.microsoft.com/office/drawing/2014/main" id="{5D48E914-5CFF-4E5D-9395-262D34994E87}"/>
              </a:ext>
            </a:extLst>
          </p:cNvPr>
          <p:cNvSpPr/>
          <p:nvPr/>
        </p:nvSpPr>
        <p:spPr>
          <a:xfrm>
            <a:off x="8022874" y="2979840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Arrow: Up-Down 106">
            <a:extLst>
              <a:ext uri="{FF2B5EF4-FFF2-40B4-BE49-F238E27FC236}">
                <a16:creationId xmlns:a16="http://schemas.microsoft.com/office/drawing/2014/main" id="{6ADE95BA-8C09-477F-AFF3-550DAD386ED8}"/>
              </a:ext>
            </a:extLst>
          </p:cNvPr>
          <p:cNvSpPr/>
          <p:nvPr/>
        </p:nvSpPr>
        <p:spPr>
          <a:xfrm>
            <a:off x="6428155" y="3006283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TextBox 56">
            <a:extLst>
              <a:ext uri="{FF2B5EF4-FFF2-40B4-BE49-F238E27FC236}">
                <a16:creationId xmlns:a16="http://schemas.microsoft.com/office/drawing/2014/main" id="{13A20386-221D-4C1A-B188-D77F8231F266}"/>
              </a:ext>
            </a:extLst>
          </p:cNvPr>
          <p:cNvSpPr txBox="1"/>
          <p:nvPr/>
        </p:nvSpPr>
        <p:spPr>
          <a:xfrm>
            <a:off x="7786975" y="4939501"/>
            <a:ext cx="691434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dirty="0">
                <a:solidFill>
                  <a:srgbClr val="000000"/>
                </a:solidFill>
                <a:latin typeface="Calibri"/>
              </a:rPr>
              <a:t>System Data</a:t>
            </a:r>
            <a:endParaRPr lang="en-IE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26" name="Picture 2" descr="Image result for aws">
            <a:extLst>
              <a:ext uri="{FF2B5EF4-FFF2-40B4-BE49-F238E27FC236}">
                <a16:creationId xmlns:a16="http://schemas.microsoft.com/office/drawing/2014/main" id="{50912FCB-87CF-4D27-88B5-31FE6DB2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07" y="1011240"/>
            <a:ext cx="1136119" cy="6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Related image">
            <a:extLst>
              <a:ext uri="{FF2B5EF4-FFF2-40B4-BE49-F238E27FC236}">
                <a16:creationId xmlns:a16="http://schemas.microsoft.com/office/drawing/2014/main" id="{831BB837-D006-48B4-995E-73D49AED4A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4666" y="4059396"/>
            <a:ext cx="410569" cy="39835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0648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B902525C-619B-4FFB-B287-C7A84271B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0505" y="483153"/>
            <a:ext cx="6437313" cy="49018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8F2BCB1-3655-4D78-9CAE-04EC594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8072CA-B09A-4A69-ACBD-C553F0707454}"/>
              </a:ext>
            </a:extLst>
          </p:cNvPr>
          <p:cNvSpPr/>
          <p:nvPr/>
        </p:nvSpPr>
        <p:spPr>
          <a:xfrm>
            <a:off x="693420" y="153126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Website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http://54.210.4.37/mycareer/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0001DA-1B4D-46DF-85DC-B3DFE4225373}"/>
              </a:ext>
            </a:extLst>
          </p:cNvPr>
          <p:cNvSpPr/>
          <p:nvPr/>
        </p:nvSpPr>
        <p:spPr>
          <a:xfrm>
            <a:off x="556260" y="-2613809"/>
            <a:ext cx="38785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Website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http://54.210.4.37/mycareer/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Jobs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https://mycareer-webjobs.herokuapp.com/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Admin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https://mycareer-webadmin.herokuapp.com/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API – Swagger UI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https://mycareer-api.herokuapp.com/swagger-ui.html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F5BB97-9F82-4043-896E-2EC2F7FF56B6}"/>
              </a:ext>
            </a:extLst>
          </p:cNvPr>
          <p:cNvSpPr/>
          <p:nvPr/>
        </p:nvSpPr>
        <p:spPr>
          <a:xfrm>
            <a:off x="556260" y="5161002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Jobs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https://mycareer-webjobs.herokuapp.com/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E533C7-0409-4CAA-AD56-987FFA85A6D1}"/>
              </a:ext>
            </a:extLst>
          </p:cNvPr>
          <p:cNvSpPr/>
          <p:nvPr/>
        </p:nvSpPr>
        <p:spPr>
          <a:xfrm>
            <a:off x="4434840" y="5084058"/>
            <a:ext cx="3878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Admin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https://mycareer-webadmin.herokuapp.com/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1A36866-0EA5-4EF8-80D3-BBE33A34E1F0}"/>
              </a:ext>
            </a:extLst>
          </p:cNvPr>
          <p:cNvSpPr/>
          <p:nvPr/>
        </p:nvSpPr>
        <p:spPr>
          <a:xfrm>
            <a:off x="5593083" y="1709247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API – Swagger UI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https://mycareer-api.herokuapp.com/swagger-ui.html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9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Technologies 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6145619" y="68048"/>
            <a:ext cx="2774447" cy="55289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this project I will use various technologies, techniques and tools, such as:</a:t>
            </a:r>
          </a:p>
          <a:p>
            <a:endParaRPr lang="en-US" b="1" dirty="0"/>
          </a:p>
          <a:p>
            <a:r>
              <a:rPr lang="en-US" b="1" dirty="0"/>
              <a:t>IDE - Development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Tool Suite / </a:t>
            </a:r>
            <a:r>
              <a:rPr lang="en-IE" dirty="0"/>
              <a:t>Visual Studio Code</a:t>
            </a:r>
          </a:p>
          <a:p>
            <a:endParaRPr lang="en-US" dirty="0"/>
          </a:p>
          <a:p>
            <a:r>
              <a:rPr lang="en-US" b="1" dirty="0"/>
              <a:t>API - Back end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JSON Web Token (JWT)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Boot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Maven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Hibernate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Flyway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Swagger UI</a:t>
            </a:r>
          </a:p>
          <a:p>
            <a:endParaRPr lang="en-US" b="1" dirty="0"/>
          </a:p>
          <a:p>
            <a:r>
              <a:rPr lang="en-US" b="1" dirty="0"/>
              <a:t>Database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Front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Joomla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HTML5 and 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Angular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PrimeNG - is a collection of rich UI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b="1" dirty="0"/>
              <a:t>Cloud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0BA3A-570D-4F8D-B7CD-64C44DE9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7" y="1155547"/>
            <a:ext cx="1830704" cy="195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625D0-FAF5-4DE7-9DA1-EA4ABA7A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385" y="746060"/>
            <a:ext cx="2704922" cy="19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C52B9-3367-408F-807B-320CF07E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97" y="2225861"/>
            <a:ext cx="1764752" cy="2163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C9ADBD-4F87-4ACA-B2FD-ED6ABC093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530" y="2671325"/>
            <a:ext cx="2693292" cy="210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9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Website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189220" y="630300"/>
            <a:ext cx="3730847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The system also demonstrates how the system can also be used on the company's current website, in which case it has been used by CMS Joomla, a powerful website development tool that allows users to manage website content from a backend.</a:t>
            </a:r>
            <a:endParaRPr lang="en-IE" dirty="0"/>
          </a:p>
          <a:p>
            <a:pPr hangingPunct="0"/>
            <a:r>
              <a:rPr lang="en-US" dirty="0"/>
              <a:t> </a:t>
            </a:r>
            <a:endParaRPr lang="en-IE" dirty="0"/>
          </a:p>
          <a:p>
            <a:pPr hangingPunct="0"/>
            <a:r>
              <a:rPr lang="en-US" dirty="0"/>
              <a:t>Access URL for the Website page:</a:t>
            </a:r>
            <a:endParaRPr lang="en-IE" dirty="0"/>
          </a:p>
          <a:p>
            <a:pPr lvl="0" hangingPunct="0"/>
            <a:r>
              <a:rPr lang="en-US" dirty="0">
                <a:hlinkClick r:id="rId2"/>
              </a:rPr>
              <a:t>http://54.210.4.37/mycareer/</a:t>
            </a:r>
            <a:r>
              <a:rPr lang="en-US" dirty="0"/>
              <a:t> 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Joomla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110E90-6347-41DA-AA8B-E5B516470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361" y="1089544"/>
            <a:ext cx="4424362" cy="43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51E16-69EE-4064-8649-D8A792D4B6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9220" y="2816143"/>
            <a:ext cx="3810000" cy="262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2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737</Words>
  <Application>Microsoft Office PowerPoint</Application>
  <PresentationFormat>On-screen Show (16:10)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FontAwesome</vt:lpstr>
      <vt:lpstr>Helvetica Light</vt:lpstr>
      <vt:lpstr>Lato Light</vt:lpstr>
      <vt:lpstr>Lato Regular</vt:lpstr>
      <vt:lpstr>Times New Roman</vt:lpstr>
      <vt:lpstr>Tw Cen MT</vt:lpstr>
      <vt:lpstr>Wingdings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ALEXANDER SOUZA</cp:lastModifiedBy>
  <cp:revision>1194</cp:revision>
  <dcterms:created xsi:type="dcterms:W3CDTF">2015-06-05T17:51:08Z</dcterms:created>
  <dcterms:modified xsi:type="dcterms:W3CDTF">2018-04-13T15:36:08Z</dcterms:modified>
</cp:coreProperties>
</file>